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9" r:id="rId3"/>
    <p:sldId id="257" r:id="rId4"/>
    <p:sldId id="258" r:id="rId5"/>
    <p:sldId id="270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71" r:id="rId14"/>
    <p:sldId id="265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6"/>
    <p:restoredTop sz="94668"/>
  </p:normalViewPr>
  <p:slideViewPr>
    <p:cSldViewPr snapToGrid="0" snapToObjects="1">
      <p:cViewPr varScale="1">
        <p:scale>
          <a:sx n="123" d="100"/>
          <a:sy n="123" d="100"/>
        </p:scale>
        <p:origin x="184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E864D-8C2B-4500-AD45-A0FCCF13460E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EFED05-791B-47A4-BE3A-9B2847B9C7B0}">
      <dgm:prSet/>
      <dgm:spPr/>
      <dgm:t>
        <a:bodyPr/>
        <a:lstStyle/>
        <a:p>
          <a:r>
            <a:rPr lang="en-US"/>
            <a:t>Varshini Sherapur Basavarajappa</a:t>
          </a:r>
        </a:p>
      </dgm:t>
    </dgm:pt>
    <dgm:pt modelId="{2D8780F4-CED6-4988-AF50-DC216D6DE6FA}" type="parTrans" cxnId="{CE289B2E-2721-4020-9BBC-5091AE2566DF}">
      <dgm:prSet/>
      <dgm:spPr/>
      <dgm:t>
        <a:bodyPr/>
        <a:lstStyle/>
        <a:p>
          <a:endParaRPr lang="en-US"/>
        </a:p>
      </dgm:t>
    </dgm:pt>
    <dgm:pt modelId="{4B21B654-7E4E-4762-BD6B-98F8ED40A6CA}" type="sibTrans" cxnId="{CE289B2E-2721-4020-9BBC-5091AE2566DF}">
      <dgm:prSet/>
      <dgm:spPr/>
      <dgm:t>
        <a:bodyPr/>
        <a:lstStyle/>
        <a:p>
          <a:endParaRPr lang="en-US"/>
        </a:p>
      </dgm:t>
    </dgm:pt>
    <dgm:pt modelId="{1DAE7BCF-7BEE-46F9-A94B-191F5B9545B5}">
      <dgm:prSet/>
      <dgm:spPr/>
      <dgm:t>
        <a:bodyPr/>
        <a:lstStyle/>
        <a:p>
          <a:r>
            <a:rPr lang="en-US"/>
            <a:t>Vinisha Purushotham Recharla</a:t>
          </a:r>
        </a:p>
      </dgm:t>
    </dgm:pt>
    <dgm:pt modelId="{5E6C8EBD-CB86-45B0-ACAD-2A1883A01584}" type="parTrans" cxnId="{EC39C613-A8D1-493C-B561-8E785ED4B5A4}">
      <dgm:prSet/>
      <dgm:spPr/>
      <dgm:t>
        <a:bodyPr/>
        <a:lstStyle/>
        <a:p>
          <a:endParaRPr lang="en-US"/>
        </a:p>
      </dgm:t>
    </dgm:pt>
    <dgm:pt modelId="{1196BF18-4E59-46CC-B02D-189AD7663854}" type="sibTrans" cxnId="{EC39C613-A8D1-493C-B561-8E785ED4B5A4}">
      <dgm:prSet/>
      <dgm:spPr/>
      <dgm:t>
        <a:bodyPr/>
        <a:lstStyle/>
        <a:p>
          <a:endParaRPr lang="en-US"/>
        </a:p>
      </dgm:t>
    </dgm:pt>
    <dgm:pt modelId="{77FE32B9-9E26-4025-BC2F-F8FACC1B06D1}">
      <dgm:prSet/>
      <dgm:spPr/>
      <dgm:t>
        <a:bodyPr/>
        <a:lstStyle/>
        <a:p>
          <a:r>
            <a:rPr lang="en-US"/>
            <a:t>Dharanidhar Reddy Challa</a:t>
          </a:r>
        </a:p>
      </dgm:t>
    </dgm:pt>
    <dgm:pt modelId="{EFA99ADA-9579-4794-8B50-D35712F68F5D}" type="parTrans" cxnId="{7C934C15-E752-4BD6-89BF-36E16EC7E737}">
      <dgm:prSet/>
      <dgm:spPr/>
      <dgm:t>
        <a:bodyPr/>
        <a:lstStyle/>
        <a:p>
          <a:endParaRPr lang="en-US"/>
        </a:p>
      </dgm:t>
    </dgm:pt>
    <dgm:pt modelId="{1764DD4D-8A80-4E1F-925A-69FC3877EC33}" type="sibTrans" cxnId="{7C934C15-E752-4BD6-89BF-36E16EC7E737}">
      <dgm:prSet/>
      <dgm:spPr/>
      <dgm:t>
        <a:bodyPr/>
        <a:lstStyle/>
        <a:p>
          <a:endParaRPr lang="en-US"/>
        </a:p>
      </dgm:t>
    </dgm:pt>
    <dgm:pt modelId="{4B9387E2-4D9D-42B8-9C73-1FBB3D62855D}">
      <dgm:prSet/>
      <dgm:spPr/>
      <dgm:t>
        <a:bodyPr/>
        <a:lstStyle/>
        <a:p>
          <a:r>
            <a:rPr lang="en-US"/>
            <a:t>Sai Nithin Krishna Souram</a:t>
          </a:r>
        </a:p>
      </dgm:t>
    </dgm:pt>
    <dgm:pt modelId="{5BA199F1-B7F1-495B-8F45-8017B641A4C1}" type="parTrans" cxnId="{06DA5C7F-4910-479E-95A3-8B5781A3F6A2}">
      <dgm:prSet/>
      <dgm:spPr/>
      <dgm:t>
        <a:bodyPr/>
        <a:lstStyle/>
        <a:p>
          <a:endParaRPr lang="en-US"/>
        </a:p>
      </dgm:t>
    </dgm:pt>
    <dgm:pt modelId="{2895A1B5-9666-43B0-A1B1-BC58CF2AFBBF}" type="sibTrans" cxnId="{06DA5C7F-4910-479E-95A3-8B5781A3F6A2}">
      <dgm:prSet/>
      <dgm:spPr/>
      <dgm:t>
        <a:bodyPr/>
        <a:lstStyle/>
        <a:p>
          <a:endParaRPr lang="en-US"/>
        </a:p>
      </dgm:t>
    </dgm:pt>
    <dgm:pt modelId="{CC45A8A2-890C-314A-AE83-5EBE5865ED06}" type="pres">
      <dgm:prSet presAssocID="{0AAE864D-8C2B-4500-AD45-A0FCCF13460E}" presName="linear" presStyleCnt="0">
        <dgm:presLayoutVars>
          <dgm:animLvl val="lvl"/>
          <dgm:resizeHandles val="exact"/>
        </dgm:presLayoutVars>
      </dgm:prSet>
      <dgm:spPr/>
    </dgm:pt>
    <dgm:pt modelId="{C60F9828-8F2C-FE40-8C27-A4A465E8805E}" type="pres">
      <dgm:prSet presAssocID="{81EFED05-791B-47A4-BE3A-9B2847B9C7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B0BEBD-4954-8542-8B13-AB1B39243BB0}" type="pres">
      <dgm:prSet presAssocID="{4B21B654-7E4E-4762-BD6B-98F8ED40A6CA}" presName="spacer" presStyleCnt="0"/>
      <dgm:spPr/>
    </dgm:pt>
    <dgm:pt modelId="{DFC383F6-F7B3-DA4C-800F-7DB2A857EC37}" type="pres">
      <dgm:prSet presAssocID="{1DAE7BCF-7BEE-46F9-A94B-191F5B9545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4965EE-7DED-5B45-9F4A-31533E5B4B9F}" type="pres">
      <dgm:prSet presAssocID="{1196BF18-4E59-46CC-B02D-189AD7663854}" presName="spacer" presStyleCnt="0"/>
      <dgm:spPr/>
    </dgm:pt>
    <dgm:pt modelId="{960EE3BD-E662-9A4F-945F-68C0FF2E09BE}" type="pres">
      <dgm:prSet presAssocID="{77FE32B9-9E26-4025-BC2F-F8FACC1B06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3DD1E8-007A-F849-8E61-153AB4445B7C}" type="pres">
      <dgm:prSet presAssocID="{1764DD4D-8A80-4E1F-925A-69FC3877EC33}" presName="spacer" presStyleCnt="0"/>
      <dgm:spPr/>
    </dgm:pt>
    <dgm:pt modelId="{71791873-2E66-E444-A2E3-BEC08EFB71B3}" type="pres">
      <dgm:prSet presAssocID="{4B9387E2-4D9D-42B8-9C73-1FBB3D6285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39C613-A8D1-493C-B561-8E785ED4B5A4}" srcId="{0AAE864D-8C2B-4500-AD45-A0FCCF13460E}" destId="{1DAE7BCF-7BEE-46F9-A94B-191F5B9545B5}" srcOrd="1" destOrd="0" parTransId="{5E6C8EBD-CB86-45B0-ACAD-2A1883A01584}" sibTransId="{1196BF18-4E59-46CC-B02D-189AD7663854}"/>
    <dgm:cxn modelId="{7C934C15-E752-4BD6-89BF-36E16EC7E737}" srcId="{0AAE864D-8C2B-4500-AD45-A0FCCF13460E}" destId="{77FE32B9-9E26-4025-BC2F-F8FACC1B06D1}" srcOrd="2" destOrd="0" parTransId="{EFA99ADA-9579-4794-8B50-D35712F68F5D}" sibTransId="{1764DD4D-8A80-4E1F-925A-69FC3877EC33}"/>
    <dgm:cxn modelId="{1C8B6422-9085-FA48-9160-3FED1F92B47A}" type="presOf" srcId="{77FE32B9-9E26-4025-BC2F-F8FACC1B06D1}" destId="{960EE3BD-E662-9A4F-945F-68C0FF2E09BE}" srcOrd="0" destOrd="0" presId="urn:microsoft.com/office/officeart/2005/8/layout/vList2"/>
    <dgm:cxn modelId="{CE289B2E-2721-4020-9BBC-5091AE2566DF}" srcId="{0AAE864D-8C2B-4500-AD45-A0FCCF13460E}" destId="{81EFED05-791B-47A4-BE3A-9B2847B9C7B0}" srcOrd="0" destOrd="0" parTransId="{2D8780F4-CED6-4988-AF50-DC216D6DE6FA}" sibTransId="{4B21B654-7E4E-4762-BD6B-98F8ED40A6CA}"/>
    <dgm:cxn modelId="{31671441-303D-344F-BF6D-282E6D54E1D1}" type="presOf" srcId="{1DAE7BCF-7BEE-46F9-A94B-191F5B9545B5}" destId="{DFC383F6-F7B3-DA4C-800F-7DB2A857EC37}" srcOrd="0" destOrd="0" presId="urn:microsoft.com/office/officeart/2005/8/layout/vList2"/>
    <dgm:cxn modelId="{E5A98F74-9776-F841-8AB1-EB50D2A567B6}" type="presOf" srcId="{0AAE864D-8C2B-4500-AD45-A0FCCF13460E}" destId="{CC45A8A2-890C-314A-AE83-5EBE5865ED06}" srcOrd="0" destOrd="0" presId="urn:microsoft.com/office/officeart/2005/8/layout/vList2"/>
    <dgm:cxn modelId="{06DA5C7F-4910-479E-95A3-8B5781A3F6A2}" srcId="{0AAE864D-8C2B-4500-AD45-A0FCCF13460E}" destId="{4B9387E2-4D9D-42B8-9C73-1FBB3D62855D}" srcOrd="3" destOrd="0" parTransId="{5BA199F1-B7F1-495B-8F45-8017B641A4C1}" sibTransId="{2895A1B5-9666-43B0-A1B1-BC58CF2AFBBF}"/>
    <dgm:cxn modelId="{4BBDE8A1-84CC-0B48-8B7B-45CE65A5170D}" type="presOf" srcId="{4B9387E2-4D9D-42B8-9C73-1FBB3D62855D}" destId="{71791873-2E66-E444-A2E3-BEC08EFB71B3}" srcOrd="0" destOrd="0" presId="urn:microsoft.com/office/officeart/2005/8/layout/vList2"/>
    <dgm:cxn modelId="{984620F5-1480-8941-9454-CC907C8D5A1C}" type="presOf" srcId="{81EFED05-791B-47A4-BE3A-9B2847B9C7B0}" destId="{C60F9828-8F2C-FE40-8C27-A4A465E8805E}" srcOrd="0" destOrd="0" presId="urn:microsoft.com/office/officeart/2005/8/layout/vList2"/>
    <dgm:cxn modelId="{12A9EBE6-DB3A-4A41-9DDF-B9CF9D2E6D8E}" type="presParOf" srcId="{CC45A8A2-890C-314A-AE83-5EBE5865ED06}" destId="{C60F9828-8F2C-FE40-8C27-A4A465E8805E}" srcOrd="0" destOrd="0" presId="urn:microsoft.com/office/officeart/2005/8/layout/vList2"/>
    <dgm:cxn modelId="{532D80DB-CFD2-134D-A8E1-B3C6EB03C3D0}" type="presParOf" srcId="{CC45A8A2-890C-314A-AE83-5EBE5865ED06}" destId="{A5B0BEBD-4954-8542-8B13-AB1B39243BB0}" srcOrd="1" destOrd="0" presId="urn:microsoft.com/office/officeart/2005/8/layout/vList2"/>
    <dgm:cxn modelId="{AF8AA67B-D506-FB48-AF11-A57F822CB896}" type="presParOf" srcId="{CC45A8A2-890C-314A-AE83-5EBE5865ED06}" destId="{DFC383F6-F7B3-DA4C-800F-7DB2A857EC37}" srcOrd="2" destOrd="0" presId="urn:microsoft.com/office/officeart/2005/8/layout/vList2"/>
    <dgm:cxn modelId="{0ED3392A-A747-1242-A6EC-BC9AF99B945C}" type="presParOf" srcId="{CC45A8A2-890C-314A-AE83-5EBE5865ED06}" destId="{2A4965EE-7DED-5B45-9F4A-31533E5B4B9F}" srcOrd="3" destOrd="0" presId="urn:microsoft.com/office/officeart/2005/8/layout/vList2"/>
    <dgm:cxn modelId="{9C71D90D-C6C3-4445-80F3-E40C332F7622}" type="presParOf" srcId="{CC45A8A2-890C-314A-AE83-5EBE5865ED06}" destId="{960EE3BD-E662-9A4F-945F-68C0FF2E09BE}" srcOrd="4" destOrd="0" presId="urn:microsoft.com/office/officeart/2005/8/layout/vList2"/>
    <dgm:cxn modelId="{573002FF-26EA-FA41-A155-16DA30073A4E}" type="presParOf" srcId="{CC45A8A2-890C-314A-AE83-5EBE5865ED06}" destId="{AD3DD1E8-007A-F849-8E61-153AB4445B7C}" srcOrd="5" destOrd="0" presId="urn:microsoft.com/office/officeart/2005/8/layout/vList2"/>
    <dgm:cxn modelId="{6912B3FE-A4A7-0E4D-A802-2709A3D40534}" type="presParOf" srcId="{CC45A8A2-890C-314A-AE83-5EBE5865ED06}" destId="{71791873-2E66-E444-A2E3-BEC08EFB71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0D8C3-855A-41FF-AF17-0795F90A201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F484CD-FD0B-4566-9C02-3003A4840AB8}">
      <dgm:prSet/>
      <dgm:spPr/>
      <dgm:t>
        <a:bodyPr/>
        <a:lstStyle/>
        <a:p>
          <a:r>
            <a:rPr lang="en-US"/>
            <a:t>Linear Regression  Baseline model using engineered features.</a:t>
          </a:r>
        </a:p>
      </dgm:t>
    </dgm:pt>
    <dgm:pt modelId="{56E203D1-ED18-4407-A63E-707A04F22397}" type="parTrans" cxnId="{4DA9F5AC-793D-4516-A8B6-0DF7989A5D99}">
      <dgm:prSet/>
      <dgm:spPr/>
      <dgm:t>
        <a:bodyPr/>
        <a:lstStyle/>
        <a:p>
          <a:endParaRPr lang="en-US"/>
        </a:p>
      </dgm:t>
    </dgm:pt>
    <dgm:pt modelId="{75F6BEB5-4703-41EB-B6B3-7B1B615B9C87}" type="sibTrans" cxnId="{4DA9F5AC-793D-4516-A8B6-0DF7989A5D99}">
      <dgm:prSet/>
      <dgm:spPr/>
      <dgm:t>
        <a:bodyPr/>
        <a:lstStyle/>
        <a:p>
          <a:endParaRPr lang="en-US"/>
        </a:p>
      </dgm:t>
    </dgm:pt>
    <dgm:pt modelId="{6D178FA6-B400-4E88-8AB2-5517FF272EE9}">
      <dgm:prSet/>
      <dgm:spPr/>
      <dgm:t>
        <a:bodyPr/>
        <a:lstStyle/>
        <a:p>
          <a:r>
            <a:rPr lang="en-US"/>
            <a:t>Random Forest Regressor  Tuned with RandomizedSearchCV.</a:t>
          </a:r>
        </a:p>
      </dgm:t>
    </dgm:pt>
    <dgm:pt modelId="{BFB55378-F283-415B-B102-2FC0B8C806BB}" type="parTrans" cxnId="{404EA22C-6686-4272-A819-32AC974E0D5E}">
      <dgm:prSet/>
      <dgm:spPr/>
      <dgm:t>
        <a:bodyPr/>
        <a:lstStyle/>
        <a:p>
          <a:endParaRPr lang="en-US"/>
        </a:p>
      </dgm:t>
    </dgm:pt>
    <dgm:pt modelId="{E38708CD-BCD6-4F2E-89C2-8FCE69E6C551}" type="sibTrans" cxnId="{404EA22C-6686-4272-A819-32AC974E0D5E}">
      <dgm:prSet/>
      <dgm:spPr/>
      <dgm:t>
        <a:bodyPr/>
        <a:lstStyle/>
        <a:p>
          <a:endParaRPr lang="en-US"/>
        </a:p>
      </dgm:t>
    </dgm:pt>
    <dgm:pt modelId="{3B48209E-94A6-45E9-B20C-CE5B9622F4F4}">
      <dgm:prSet/>
      <dgm:spPr/>
      <dgm:t>
        <a:bodyPr/>
        <a:lstStyle/>
        <a:p>
          <a:r>
            <a:rPr lang="en-US"/>
            <a:t>LSTM Neural Network  Implemented with a sliding window approach.</a:t>
          </a:r>
        </a:p>
      </dgm:t>
    </dgm:pt>
    <dgm:pt modelId="{C85D0EEB-E8FC-4AD1-BF29-E381F67FFA97}" type="parTrans" cxnId="{5B6971BE-8FF9-4026-B696-34F277D796C3}">
      <dgm:prSet/>
      <dgm:spPr/>
      <dgm:t>
        <a:bodyPr/>
        <a:lstStyle/>
        <a:p>
          <a:endParaRPr lang="en-US"/>
        </a:p>
      </dgm:t>
    </dgm:pt>
    <dgm:pt modelId="{91359D54-5F7F-4367-9089-B26DFF75E140}" type="sibTrans" cxnId="{5B6971BE-8FF9-4026-B696-34F277D796C3}">
      <dgm:prSet/>
      <dgm:spPr/>
      <dgm:t>
        <a:bodyPr/>
        <a:lstStyle/>
        <a:p>
          <a:endParaRPr lang="en-US"/>
        </a:p>
      </dgm:t>
    </dgm:pt>
    <dgm:pt modelId="{6D45A50D-920B-4584-9AD4-3DB32709079D}">
      <dgm:prSet/>
      <dgm:spPr/>
      <dgm:t>
        <a:bodyPr/>
        <a:lstStyle/>
        <a:p>
          <a:r>
            <a:rPr lang="en-US"/>
            <a:t>Performance Metrics Used: RMSE, MAE, R² Score.</a:t>
          </a:r>
        </a:p>
      </dgm:t>
    </dgm:pt>
    <dgm:pt modelId="{7F7A23A7-C06C-42B7-AEC2-D8A83134F011}" type="parTrans" cxnId="{CEDDD8EA-91C7-467C-A90D-FF8300E30369}">
      <dgm:prSet/>
      <dgm:spPr/>
      <dgm:t>
        <a:bodyPr/>
        <a:lstStyle/>
        <a:p>
          <a:endParaRPr lang="en-US"/>
        </a:p>
      </dgm:t>
    </dgm:pt>
    <dgm:pt modelId="{EABBD6FD-EF14-4669-B0EC-B727280C821E}" type="sibTrans" cxnId="{CEDDD8EA-91C7-467C-A90D-FF8300E30369}">
      <dgm:prSet/>
      <dgm:spPr/>
      <dgm:t>
        <a:bodyPr/>
        <a:lstStyle/>
        <a:p>
          <a:endParaRPr lang="en-US"/>
        </a:p>
      </dgm:t>
    </dgm:pt>
    <dgm:pt modelId="{DAB71E34-3E89-2A45-B625-A7A289A3E137}" type="pres">
      <dgm:prSet presAssocID="{A450D8C3-855A-41FF-AF17-0795F90A2016}" presName="linear" presStyleCnt="0">
        <dgm:presLayoutVars>
          <dgm:animLvl val="lvl"/>
          <dgm:resizeHandles val="exact"/>
        </dgm:presLayoutVars>
      </dgm:prSet>
      <dgm:spPr/>
    </dgm:pt>
    <dgm:pt modelId="{74329D87-8F04-2B41-9402-CB777571653B}" type="pres">
      <dgm:prSet presAssocID="{9DF484CD-FD0B-4566-9C02-3003A4840AB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7266568-1C11-9E48-BBA4-9C36E09EA805}" type="pres">
      <dgm:prSet presAssocID="{75F6BEB5-4703-41EB-B6B3-7B1B615B9C87}" presName="spacer" presStyleCnt="0"/>
      <dgm:spPr/>
    </dgm:pt>
    <dgm:pt modelId="{E14F1585-BA40-8C4D-A3BE-18FE824577C3}" type="pres">
      <dgm:prSet presAssocID="{6D178FA6-B400-4E88-8AB2-5517FF272E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030948-4CFA-634C-96F8-D5F5227705D1}" type="pres">
      <dgm:prSet presAssocID="{E38708CD-BCD6-4F2E-89C2-8FCE69E6C551}" presName="spacer" presStyleCnt="0"/>
      <dgm:spPr/>
    </dgm:pt>
    <dgm:pt modelId="{1804789D-5A73-104B-9CCA-FF9094275C0D}" type="pres">
      <dgm:prSet presAssocID="{3B48209E-94A6-45E9-B20C-CE5B9622F4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A2B38D-42C7-5445-A83A-97E0A4E065BE}" type="pres">
      <dgm:prSet presAssocID="{91359D54-5F7F-4367-9089-B26DFF75E140}" presName="spacer" presStyleCnt="0"/>
      <dgm:spPr/>
    </dgm:pt>
    <dgm:pt modelId="{B6468B70-1236-6543-882A-63AFF1DDBBDE}" type="pres">
      <dgm:prSet presAssocID="{6D45A50D-920B-4584-9AD4-3DB32709079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4EA22C-6686-4272-A819-32AC974E0D5E}" srcId="{A450D8C3-855A-41FF-AF17-0795F90A2016}" destId="{6D178FA6-B400-4E88-8AB2-5517FF272EE9}" srcOrd="1" destOrd="0" parTransId="{BFB55378-F283-415B-B102-2FC0B8C806BB}" sibTransId="{E38708CD-BCD6-4F2E-89C2-8FCE69E6C551}"/>
    <dgm:cxn modelId="{580ECA62-8996-714C-904A-1700AA44CF42}" type="presOf" srcId="{9DF484CD-FD0B-4566-9C02-3003A4840AB8}" destId="{74329D87-8F04-2B41-9402-CB777571653B}" srcOrd="0" destOrd="0" presId="urn:microsoft.com/office/officeart/2005/8/layout/vList2"/>
    <dgm:cxn modelId="{A97DC76C-47CC-C04B-8592-B8634886B9F5}" type="presOf" srcId="{3B48209E-94A6-45E9-B20C-CE5B9622F4F4}" destId="{1804789D-5A73-104B-9CCA-FF9094275C0D}" srcOrd="0" destOrd="0" presId="urn:microsoft.com/office/officeart/2005/8/layout/vList2"/>
    <dgm:cxn modelId="{0159567F-8E10-8E4E-819C-9938EC3C79A2}" type="presOf" srcId="{6D45A50D-920B-4584-9AD4-3DB32709079D}" destId="{B6468B70-1236-6543-882A-63AFF1DDBBDE}" srcOrd="0" destOrd="0" presId="urn:microsoft.com/office/officeart/2005/8/layout/vList2"/>
    <dgm:cxn modelId="{4DA9F5AC-793D-4516-A8B6-0DF7989A5D99}" srcId="{A450D8C3-855A-41FF-AF17-0795F90A2016}" destId="{9DF484CD-FD0B-4566-9C02-3003A4840AB8}" srcOrd="0" destOrd="0" parTransId="{56E203D1-ED18-4407-A63E-707A04F22397}" sibTransId="{75F6BEB5-4703-41EB-B6B3-7B1B615B9C87}"/>
    <dgm:cxn modelId="{5B6971BE-8FF9-4026-B696-34F277D796C3}" srcId="{A450D8C3-855A-41FF-AF17-0795F90A2016}" destId="{3B48209E-94A6-45E9-B20C-CE5B9622F4F4}" srcOrd="2" destOrd="0" parTransId="{C85D0EEB-E8FC-4AD1-BF29-E381F67FFA97}" sibTransId="{91359D54-5F7F-4367-9089-B26DFF75E140}"/>
    <dgm:cxn modelId="{A11FDCC2-A46B-F348-BFAF-8014A86FE7DC}" type="presOf" srcId="{6D178FA6-B400-4E88-8AB2-5517FF272EE9}" destId="{E14F1585-BA40-8C4D-A3BE-18FE824577C3}" srcOrd="0" destOrd="0" presId="urn:microsoft.com/office/officeart/2005/8/layout/vList2"/>
    <dgm:cxn modelId="{784044C5-68E6-3F47-B07F-F8B5E50392EC}" type="presOf" srcId="{A450D8C3-855A-41FF-AF17-0795F90A2016}" destId="{DAB71E34-3E89-2A45-B625-A7A289A3E137}" srcOrd="0" destOrd="0" presId="urn:microsoft.com/office/officeart/2005/8/layout/vList2"/>
    <dgm:cxn modelId="{CEDDD8EA-91C7-467C-A90D-FF8300E30369}" srcId="{A450D8C3-855A-41FF-AF17-0795F90A2016}" destId="{6D45A50D-920B-4584-9AD4-3DB32709079D}" srcOrd="3" destOrd="0" parTransId="{7F7A23A7-C06C-42B7-AEC2-D8A83134F011}" sibTransId="{EABBD6FD-EF14-4669-B0EC-B727280C821E}"/>
    <dgm:cxn modelId="{5CE0C560-BC66-404E-869C-71106342FF38}" type="presParOf" srcId="{DAB71E34-3E89-2A45-B625-A7A289A3E137}" destId="{74329D87-8F04-2B41-9402-CB777571653B}" srcOrd="0" destOrd="0" presId="urn:microsoft.com/office/officeart/2005/8/layout/vList2"/>
    <dgm:cxn modelId="{79D342E9-4DB0-184D-80E8-2FE60ED7A89C}" type="presParOf" srcId="{DAB71E34-3E89-2A45-B625-A7A289A3E137}" destId="{17266568-1C11-9E48-BBA4-9C36E09EA805}" srcOrd="1" destOrd="0" presId="urn:microsoft.com/office/officeart/2005/8/layout/vList2"/>
    <dgm:cxn modelId="{FDBCAE7F-1C84-6C4E-9603-48CDBDCC8E34}" type="presParOf" srcId="{DAB71E34-3E89-2A45-B625-A7A289A3E137}" destId="{E14F1585-BA40-8C4D-A3BE-18FE824577C3}" srcOrd="2" destOrd="0" presId="urn:microsoft.com/office/officeart/2005/8/layout/vList2"/>
    <dgm:cxn modelId="{C7BA51A0-1D64-174B-91D4-AB50C5877BAD}" type="presParOf" srcId="{DAB71E34-3E89-2A45-B625-A7A289A3E137}" destId="{EB030948-4CFA-634C-96F8-D5F5227705D1}" srcOrd="3" destOrd="0" presId="urn:microsoft.com/office/officeart/2005/8/layout/vList2"/>
    <dgm:cxn modelId="{39EBB3D6-085E-254D-B7C7-58AC86569EB1}" type="presParOf" srcId="{DAB71E34-3E89-2A45-B625-A7A289A3E137}" destId="{1804789D-5A73-104B-9CCA-FF9094275C0D}" srcOrd="4" destOrd="0" presId="urn:microsoft.com/office/officeart/2005/8/layout/vList2"/>
    <dgm:cxn modelId="{04589B51-462A-0B43-8311-D619AE8BFA55}" type="presParOf" srcId="{DAB71E34-3E89-2A45-B625-A7A289A3E137}" destId="{C6A2B38D-42C7-5445-A83A-97E0A4E065BE}" srcOrd="5" destOrd="0" presId="urn:microsoft.com/office/officeart/2005/8/layout/vList2"/>
    <dgm:cxn modelId="{CA69AB5C-A67D-AA48-9B29-AD64B60CF587}" type="presParOf" srcId="{DAB71E34-3E89-2A45-B625-A7A289A3E137}" destId="{B6468B70-1236-6543-882A-63AFF1DDBBD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00919D-C4C3-415E-848B-83D49F6046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13624A-589F-4E2B-992E-FC4B45B938EE}">
      <dgm:prSet/>
      <dgm:spPr/>
      <dgm:t>
        <a:bodyPr/>
        <a:lstStyle/>
        <a:p>
          <a:r>
            <a:rPr lang="en-US"/>
            <a:t>Concluded effectiveness of LSTM with advanced features in stock price forecasting.</a:t>
          </a:r>
        </a:p>
      </dgm:t>
    </dgm:pt>
    <dgm:pt modelId="{1A6D584B-D6BA-47C6-8618-BCB75BC5AFF3}" type="parTrans" cxnId="{FE4D6BDD-1A21-44C2-873C-6406EADE3170}">
      <dgm:prSet/>
      <dgm:spPr/>
      <dgm:t>
        <a:bodyPr/>
        <a:lstStyle/>
        <a:p>
          <a:endParaRPr lang="en-US"/>
        </a:p>
      </dgm:t>
    </dgm:pt>
    <dgm:pt modelId="{C7B095EF-2BF9-4518-9E67-CAA1F960B532}" type="sibTrans" cxnId="{FE4D6BDD-1A21-44C2-873C-6406EADE3170}">
      <dgm:prSet/>
      <dgm:spPr/>
      <dgm:t>
        <a:bodyPr/>
        <a:lstStyle/>
        <a:p>
          <a:endParaRPr lang="en-US"/>
        </a:p>
      </dgm:t>
    </dgm:pt>
    <dgm:pt modelId="{9E70C41B-B1E1-490E-898E-1F178959E02B}">
      <dgm:prSet/>
      <dgm:spPr/>
      <dgm:t>
        <a:bodyPr/>
        <a:lstStyle/>
        <a:p>
          <a:r>
            <a:rPr lang="en-US"/>
            <a:t>Suggested improvements:</a:t>
          </a:r>
        </a:p>
      </dgm:t>
    </dgm:pt>
    <dgm:pt modelId="{6D73B9DA-1BCF-45D5-AC77-F92DF0051460}" type="parTrans" cxnId="{95A5C555-F430-45E6-B423-6D8EECF0862B}">
      <dgm:prSet/>
      <dgm:spPr/>
      <dgm:t>
        <a:bodyPr/>
        <a:lstStyle/>
        <a:p>
          <a:endParaRPr lang="en-US"/>
        </a:p>
      </dgm:t>
    </dgm:pt>
    <dgm:pt modelId="{10848AFF-8664-4220-9532-E6D4C6479243}" type="sibTrans" cxnId="{95A5C555-F430-45E6-B423-6D8EECF0862B}">
      <dgm:prSet/>
      <dgm:spPr/>
      <dgm:t>
        <a:bodyPr/>
        <a:lstStyle/>
        <a:p>
          <a:endParaRPr lang="en-US"/>
        </a:p>
      </dgm:t>
    </dgm:pt>
    <dgm:pt modelId="{4E3AD9D9-856E-49AB-9AC2-0B480EDAAB3E}">
      <dgm:prSet/>
      <dgm:spPr/>
      <dgm:t>
        <a:bodyPr/>
        <a:lstStyle/>
        <a:p>
          <a:r>
            <a:rPr lang="en-US"/>
            <a:t>Longer historical sequences.</a:t>
          </a:r>
        </a:p>
      </dgm:t>
    </dgm:pt>
    <dgm:pt modelId="{30937A0B-2767-4693-A24F-A08C09B79F76}" type="parTrans" cxnId="{25E7BEDA-ECF3-4063-92DE-11D053E99F21}">
      <dgm:prSet/>
      <dgm:spPr/>
      <dgm:t>
        <a:bodyPr/>
        <a:lstStyle/>
        <a:p>
          <a:endParaRPr lang="en-US"/>
        </a:p>
      </dgm:t>
    </dgm:pt>
    <dgm:pt modelId="{73EFAD2C-78B3-46FC-9FD5-90182C260076}" type="sibTrans" cxnId="{25E7BEDA-ECF3-4063-92DE-11D053E99F21}">
      <dgm:prSet/>
      <dgm:spPr/>
      <dgm:t>
        <a:bodyPr/>
        <a:lstStyle/>
        <a:p>
          <a:endParaRPr lang="en-US"/>
        </a:p>
      </dgm:t>
    </dgm:pt>
    <dgm:pt modelId="{114BF09C-1167-400B-81C6-C5EEC3FDFB3B}">
      <dgm:prSet/>
      <dgm:spPr/>
      <dgm:t>
        <a:bodyPr/>
        <a:lstStyle/>
        <a:p>
          <a:r>
            <a:rPr lang="en-US"/>
            <a:t>Integration of additional financial indicators.</a:t>
          </a:r>
        </a:p>
      </dgm:t>
    </dgm:pt>
    <dgm:pt modelId="{61FD7A47-FFB8-4BC5-827B-7D66F6122FBE}" type="parTrans" cxnId="{66999896-897F-42CF-8C4F-281E51019FFB}">
      <dgm:prSet/>
      <dgm:spPr/>
      <dgm:t>
        <a:bodyPr/>
        <a:lstStyle/>
        <a:p>
          <a:endParaRPr lang="en-US"/>
        </a:p>
      </dgm:t>
    </dgm:pt>
    <dgm:pt modelId="{443F475D-046A-4EBD-A91D-44A19DA8E395}" type="sibTrans" cxnId="{66999896-897F-42CF-8C4F-281E51019FFB}">
      <dgm:prSet/>
      <dgm:spPr/>
      <dgm:t>
        <a:bodyPr/>
        <a:lstStyle/>
        <a:p>
          <a:endParaRPr lang="en-US"/>
        </a:p>
      </dgm:t>
    </dgm:pt>
    <dgm:pt modelId="{61DAF194-D9C6-4BF2-9DEB-67C94F07BD0B}">
      <dgm:prSet/>
      <dgm:spPr/>
      <dgm:t>
        <a:bodyPr/>
        <a:lstStyle/>
        <a:p>
          <a:r>
            <a:rPr lang="en-US"/>
            <a:t>Exploration of more advanced neural network architectures for accuracy enhancement.</a:t>
          </a:r>
        </a:p>
      </dgm:t>
    </dgm:pt>
    <dgm:pt modelId="{2F329141-B727-4E9C-9820-1CE8B3016B9B}" type="parTrans" cxnId="{C295A2C8-14A1-4DE3-AD64-1B557E6BB2F3}">
      <dgm:prSet/>
      <dgm:spPr/>
      <dgm:t>
        <a:bodyPr/>
        <a:lstStyle/>
        <a:p>
          <a:endParaRPr lang="en-US"/>
        </a:p>
      </dgm:t>
    </dgm:pt>
    <dgm:pt modelId="{AEE3C9F0-857E-482E-A4E3-8CEEA2EA6BA6}" type="sibTrans" cxnId="{C295A2C8-14A1-4DE3-AD64-1B557E6BB2F3}">
      <dgm:prSet/>
      <dgm:spPr/>
      <dgm:t>
        <a:bodyPr/>
        <a:lstStyle/>
        <a:p>
          <a:endParaRPr lang="en-US"/>
        </a:p>
      </dgm:t>
    </dgm:pt>
    <dgm:pt modelId="{27D7013F-B880-D046-9392-4F75061C7982}" type="pres">
      <dgm:prSet presAssocID="{EB00919D-C4C3-415E-848B-83D49F60462B}" presName="linear" presStyleCnt="0">
        <dgm:presLayoutVars>
          <dgm:animLvl val="lvl"/>
          <dgm:resizeHandles val="exact"/>
        </dgm:presLayoutVars>
      </dgm:prSet>
      <dgm:spPr/>
    </dgm:pt>
    <dgm:pt modelId="{4C538EB5-50B4-7D4F-8D02-7C960D3B802A}" type="pres">
      <dgm:prSet presAssocID="{3813624A-589F-4E2B-992E-FC4B45B938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711230-CAD7-354E-82AF-07DC4E518188}" type="pres">
      <dgm:prSet presAssocID="{C7B095EF-2BF9-4518-9E67-CAA1F960B532}" presName="spacer" presStyleCnt="0"/>
      <dgm:spPr/>
    </dgm:pt>
    <dgm:pt modelId="{B8692D8D-BB73-D14B-8A24-DEC972D977AD}" type="pres">
      <dgm:prSet presAssocID="{9E70C41B-B1E1-490E-898E-1F178959E0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600D918-C80A-5D4E-B296-6B79FFDBE609}" type="pres">
      <dgm:prSet presAssocID="{9E70C41B-B1E1-490E-898E-1F178959E02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D3D3E09-AD26-6B4A-B9BC-63B960D5B650}" type="presOf" srcId="{61DAF194-D9C6-4BF2-9DEB-67C94F07BD0B}" destId="{8600D918-C80A-5D4E-B296-6B79FFDBE609}" srcOrd="0" destOrd="2" presId="urn:microsoft.com/office/officeart/2005/8/layout/vList2"/>
    <dgm:cxn modelId="{2FFB552E-8CB6-EB42-A4A4-36F2730E5A12}" type="presOf" srcId="{4E3AD9D9-856E-49AB-9AC2-0B480EDAAB3E}" destId="{8600D918-C80A-5D4E-B296-6B79FFDBE609}" srcOrd="0" destOrd="0" presId="urn:microsoft.com/office/officeart/2005/8/layout/vList2"/>
    <dgm:cxn modelId="{6FD45849-2567-344A-A46E-4D842D4C6F06}" type="presOf" srcId="{114BF09C-1167-400B-81C6-C5EEC3FDFB3B}" destId="{8600D918-C80A-5D4E-B296-6B79FFDBE609}" srcOrd="0" destOrd="1" presId="urn:microsoft.com/office/officeart/2005/8/layout/vList2"/>
    <dgm:cxn modelId="{95A5C555-F430-45E6-B423-6D8EECF0862B}" srcId="{EB00919D-C4C3-415E-848B-83D49F60462B}" destId="{9E70C41B-B1E1-490E-898E-1F178959E02B}" srcOrd="1" destOrd="0" parTransId="{6D73B9DA-1BCF-45D5-AC77-F92DF0051460}" sibTransId="{10848AFF-8664-4220-9532-E6D4C6479243}"/>
    <dgm:cxn modelId="{66999896-897F-42CF-8C4F-281E51019FFB}" srcId="{9E70C41B-B1E1-490E-898E-1F178959E02B}" destId="{114BF09C-1167-400B-81C6-C5EEC3FDFB3B}" srcOrd="1" destOrd="0" parTransId="{61FD7A47-FFB8-4BC5-827B-7D66F6122FBE}" sibTransId="{443F475D-046A-4EBD-A91D-44A19DA8E395}"/>
    <dgm:cxn modelId="{C295A2C8-14A1-4DE3-AD64-1B557E6BB2F3}" srcId="{9E70C41B-B1E1-490E-898E-1F178959E02B}" destId="{61DAF194-D9C6-4BF2-9DEB-67C94F07BD0B}" srcOrd="2" destOrd="0" parTransId="{2F329141-B727-4E9C-9820-1CE8B3016B9B}" sibTransId="{AEE3C9F0-857E-482E-A4E3-8CEEA2EA6BA6}"/>
    <dgm:cxn modelId="{43E891D9-DEA0-5A40-9C23-583E3F9C6708}" type="presOf" srcId="{EB00919D-C4C3-415E-848B-83D49F60462B}" destId="{27D7013F-B880-D046-9392-4F75061C7982}" srcOrd="0" destOrd="0" presId="urn:microsoft.com/office/officeart/2005/8/layout/vList2"/>
    <dgm:cxn modelId="{25E7BEDA-ECF3-4063-92DE-11D053E99F21}" srcId="{9E70C41B-B1E1-490E-898E-1F178959E02B}" destId="{4E3AD9D9-856E-49AB-9AC2-0B480EDAAB3E}" srcOrd="0" destOrd="0" parTransId="{30937A0B-2767-4693-A24F-A08C09B79F76}" sibTransId="{73EFAD2C-78B3-46FC-9FD5-90182C260076}"/>
    <dgm:cxn modelId="{FE4D6BDD-1A21-44C2-873C-6406EADE3170}" srcId="{EB00919D-C4C3-415E-848B-83D49F60462B}" destId="{3813624A-589F-4E2B-992E-FC4B45B938EE}" srcOrd="0" destOrd="0" parTransId="{1A6D584B-D6BA-47C6-8618-BCB75BC5AFF3}" sibTransId="{C7B095EF-2BF9-4518-9E67-CAA1F960B532}"/>
    <dgm:cxn modelId="{6F415DEC-9507-4243-A4C0-B50F2E3FC218}" type="presOf" srcId="{3813624A-589F-4E2B-992E-FC4B45B938EE}" destId="{4C538EB5-50B4-7D4F-8D02-7C960D3B802A}" srcOrd="0" destOrd="0" presId="urn:microsoft.com/office/officeart/2005/8/layout/vList2"/>
    <dgm:cxn modelId="{FA727FF7-4C5F-AE4B-87AC-4E02602DC9C1}" type="presOf" srcId="{9E70C41B-B1E1-490E-898E-1F178959E02B}" destId="{B8692D8D-BB73-D14B-8A24-DEC972D977AD}" srcOrd="0" destOrd="0" presId="urn:microsoft.com/office/officeart/2005/8/layout/vList2"/>
    <dgm:cxn modelId="{BAA41DA3-0B23-9A48-9BF0-1616E73C59F6}" type="presParOf" srcId="{27D7013F-B880-D046-9392-4F75061C7982}" destId="{4C538EB5-50B4-7D4F-8D02-7C960D3B802A}" srcOrd="0" destOrd="0" presId="urn:microsoft.com/office/officeart/2005/8/layout/vList2"/>
    <dgm:cxn modelId="{D72008EC-8196-B642-9141-236A7EC8662B}" type="presParOf" srcId="{27D7013F-B880-D046-9392-4F75061C7982}" destId="{9D711230-CAD7-354E-82AF-07DC4E518188}" srcOrd="1" destOrd="0" presId="urn:microsoft.com/office/officeart/2005/8/layout/vList2"/>
    <dgm:cxn modelId="{8B80448D-19DF-934D-B792-2A9594C9E759}" type="presParOf" srcId="{27D7013F-B880-D046-9392-4F75061C7982}" destId="{B8692D8D-BB73-D14B-8A24-DEC972D977AD}" srcOrd="2" destOrd="0" presId="urn:microsoft.com/office/officeart/2005/8/layout/vList2"/>
    <dgm:cxn modelId="{CF46E8E6-0A69-CD44-AF26-4A15FDA2E5C0}" type="presParOf" srcId="{27D7013F-B880-D046-9392-4F75061C7982}" destId="{8600D918-C80A-5D4E-B296-6B79FFDBE60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4BD4FC-5281-478C-8243-CE7FF06BCA3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D2FD16-694E-4E79-8A7C-01243BD736E0}">
      <dgm:prSet/>
      <dgm:spPr/>
      <dgm:t>
        <a:bodyPr/>
        <a:lstStyle/>
        <a:p>
          <a:r>
            <a:rPr lang="en-US" b="1"/>
            <a:t>Summary of Findings:</a:t>
          </a:r>
          <a:r>
            <a:rPr lang="en-US"/>
            <a:t> </a:t>
          </a:r>
        </a:p>
      </dgm:t>
    </dgm:pt>
    <dgm:pt modelId="{9DF4089B-10DD-4BE0-B8CA-490FB4CC5AF1}" type="parTrans" cxnId="{E1187AED-3278-4AA8-A8CD-50317A115D7F}">
      <dgm:prSet/>
      <dgm:spPr/>
      <dgm:t>
        <a:bodyPr/>
        <a:lstStyle/>
        <a:p>
          <a:endParaRPr lang="en-US"/>
        </a:p>
      </dgm:t>
    </dgm:pt>
    <dgm:pt modelId="{458B502D-DDD0-4803-89B9-DE3EC450DF73}" type="sibTrans" cxnId="{E1187AED-3278-4AA8-A8CD-50317A115D7F}">
      <dgm:prSet/>
      <dgm:spPr/>
      <dgm:t>
        <a:bodyPr/>
        <a:lstStyle/>
        <a:p>
          <a:endParaRPr lang="en-US"/>
        </a:p>
      </dgm:t>
    </dgm:pt>
    <dgm:pt modelId="{5D5FC79B-F4C1-43AC-8901-B2FE86B33163}">
      <dgm:prSet/>
      <dgm:spPr/>
      <dgm:t>
        <a:bodyPr/>
        <a:lstStyle/>
        <a:p>
          <a:r>
            <a:rPr lang="en-US"/>
            <a:t>LSTM performs better for price prediction</a:t>
          </a:r>
        </a:p>
      </dgm:t>
    </dgm:pt>
    <dgm:pt modelId="{BC5BE60A-4EF6-4205-ABCF-AD90E2CFCF6D}" type="parTrans" cxnId="{E39BF9FA-7BD8-43FC-AA1F-83B3676D4412}">
      <dgm:prSet/>
      <dgm:spPr/>
      <dgm:t>
        <a:bodyPr/>
        <a:lstStyle/>
        <a:p>
          <a:endParaRPr lang="en-US"/>
        </a:p>
      </dgm:t>
    </dgm:pt>
    <dgm:pt modelId="{2784FC90-CC74-4F9E-9061-D49D0A8C9A81}" type="sibTrans" cxnId="{E39BF9FA-7BD8-43FC-AA1F-83B3676D4412}">
      <dgm:prSet/>
      <dgm:spPr/>
      <dgm:t>
        <a:bodyPr/>
        <a:lstStyle/>
        <a:p>
          <a:endParaRPr lang="en-US"/>
        </a:p>
      </dgm:t>
    </dgm:pt>
    <dgm:pt modelId="{4B234125-6E04-45BA-98B2-491CF2665FC9}">
      <dgm:prSet/>
      <dgm:spPr/>
      <dgm:t>
        <a:bodyPr/>
        <a:lstStyle/>
        <a:p>
          <a:r>
            <a:rPr lang="en-US"/>
            <a:t>Random Forest works for volume forecasting</a:t>
          </a:r>
        </a:p>
      </dgm:t>
    </dgm:pt>
    <dgm:pt modelId="{123825E7-AFF6-4101-BA7A-74D422BCBAC0}" type="parTrans" cxnId="{C4CEE03C-7CC2-4095-A005-321DE2332F2C}">
      <dgm:prSet/>
      <dgm:spPr/>
      <dgm:t>
        <a:bodyPr/>
        <a:lstStyle/>
        <a:p>
          <a:endParaRPr lang="en-US"/>
        </a:p>
      </dgm:t>
    </dgm:pt>
    <dgm:pt modelId="{833655BC-9F52-452B-93EC-7F72758018C2}" type="sibTrans" cxnId="{C4CEE03C-7CC2-4095-A005-321DE2332F2C}">
      <dgm:prSet/>
      <dgm:spPr/>
      <dgm:t>
        <a:bodyPr/>
        <a:lstStyle/>
        <a:p>
          <a:endParaRPr lang="en-US"/>
        </a:p>
      </dgm:t>
    </dgm:pt>
    <dgm:pt modelId="{2E20C14B-61D6-41BF-8CAC-D012D0ED6346}">
      <dgm:prSet/>
      <dgm:spPr/>
      <dgm:t>
        <a:bodyPr/>
        <a:lstStyle/>
        <a:p>
          <a:r>
            <a:rPr lang="en-US" b="1"/>
            <a:t>Next Steps:</a:t>
          </a:r>
          <a:r>
            <a:rPr lang="en-US"/>
            <a:t> </a:t>
          </a:r>
        </a:p>
      </dgm:t>
    </dgm:pt>
    <dgm:pt modelId="{B2806A7B-3F2E-4FFC-9AAB-1C61AEE8E4FB}" type="parTrans" cxnId="{24AE1444-D085-4812-8328-E2E7D3041546}">
      <dgm:prSet/>
      <dgm:spPr/>
      <dgm:t>
        <a:bodyPr/>
        <a:lstStyle/>
        <a:p>
          <a:endParaRPr lang="en-US"/>
        </a:p>
      </dgm:t>
    </dgm:pt>
    <dgm:pt modelId="{CC6BE59A-ACBD-4CCF-8E64-C8DE39B8C833}" type="sibTrans" cxnId="{24AE1444-D085-4812-8328-E2E7D3041546}">
      <dgm:prSet/>
      <dgm:spPr/>
      <dgm:t>
        <a:bodyPr/>
        <a:lstStyle/>
        <a:p>
          <a:endParaRPr lang="en-US"/>
        </a:p>
      </dgm:t>
    </dgm:pt>
    <dgm:pt modelId="{B2DBE886-1894-4B59-A686-1A33DA5E4D71}">
      <dgm:prSet/>
      <dgm:spPr/>
      <dgm:t>
        <a:bodyPr/>
        <a:lstStyle/>
        <a:p>
          <a:r>
            <a:rPr lang="en-US"/>
            <a:t>Improve model accuracy</a:t>
          </a:r>
        </a:p>
      </dgm:t>
    </dgm:pt>
    <dgm:pt modelId="{34BF4057-502C-4E86-878A-4E865BA6B945}" type="parTrans" cxnId="{C06C2CAA-BEF0-4909-AEC6-52B7FE34043C}">
      <dgm:prSet/>
      <dgm:spPr/>
      <dgm:t>
        <a:bodyPr/>
        <a:lstStyle/>
        <a:p>
          <a:endParaRPr lang="en-US"/>
        </a:p>
      </dgm:t>
    </dgm:pt>
    <dgm:pt modelId="{1EEAF2A8-C622-4E71-944B-4F8862CE232E}" type="sibTrans" cxnId="{C06C2CAA-BEF0-4909-AEC6-52B7FE34043C}">
      <dgm:prSet/>
      <dgm:spPr/>
      <dgm:t>
        <a:bodyPr/>
        <a:lstStyle/>
        <a:p>
          <a:endParaRPr lang="en-US"/>
        </a:p>
      </dgm:t>
    </dgm:pt>
    <dgm:pt modelId="{1E280AF2-27FD-4458-A796-FDACFA04FEF9}">
      <dgm:prSet/>
      <dgm:spPr/>
      <dgm:t>
        <a:bodyPr/>
        <a:lstStyle/>
        <a:p>
          <a:r>
            <a:rPr lang="en-US"/>
            <a:t>Explore alternative models like Transformer-based architectures</a:t>
          </a:r>
        </a:p>
      </dgm:t>
    </dgm:pt>
    <dgm:pt modelId="{3EB90884-4135-4EBC-9A70-AE96819D3866}" type="parTrans" cxnId="{C3E7E4B2-43F8-4EC3-B457-8D19DFC1C99F}">
      <dgm:prSet/>
      <dgm:spPr/>
      <dgm:t>
        <a:bodyPr/>
        <a:lstStyle/>
        <a:p>
          <a:endParaRPr lang="en-US"/>
        </a:p>
      </dgm:t>
    </dgm:pt>
    <dgm:pt modelId="{BE418F6B-57B6-4F10-A358-228720BD8CA1}" type="sibTrans" cxnId="{C3E7E4B2-43F8-4EC3-B457-8D19DFC1C99F}">
      <dgm:prSet/>
      <dgm:spPr/>
      <dgm:t>
        <a:bodyPr/>
        <a:lstStyle/>
        <a:p>
          <a:endParaRPr lang="en-US"/>
        </a:p>
      </dgm:t>
    </dgm:pt>
    <dgm:pt modelId="{7BFB1C4F-CF64-D443-9D0D-CEDA6F8CC600}" type="pres">
      <dgm:prSet presAssocID="{BB4BD4FC-5281-478C-8243-CE7FF06BCA3D}" presName="Name0" presStyleCnt="0">
        <dgm:presLayoutVars>
          <dgm:dir/>
          <dgm:animLvl val="lvl"/>
          <dgm:resizeHandles val="exact"/>
        </dgm:presLayoutVars>
      </dgm:prSet>
      <dgm:spPr/>
    </dgm:pt>
    <dgm:pt modelId="{A1CED17A-A327-7340-AFD8-6C68B60C3D3E}" type="pres">
      <dgm:prSet presAssocID="{40D2FD16-694E-4E79-8A7C-01243BD736E0}" presName="composite" presStyleCnt="0"/>
      <dgm:spPr/>
    </dgm:pt>
    <dgm:pt modelId="{024CB9BB-5391-ED4E-95A4-62DF4073A352}" type="pres">
      <dgm:prSet presAssocID="{40D2FD16-694E-4E79-8A7C-01243BD736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365F224-7830-C842-B4E2-ED6394C1E4F3}" type="pres">
      <dgm:prSet presAssocID="{40D2FD16-694E-4E79-8A7C-01243BD736E0}" presName="desTx" presStyleLbl="alignAccFollowNode1" presStyleIdx="0" presStyleCnt="2">
        <dgm:presLayoutVars>
          <dgm:bulletEnabled val="1"/>
        </dgm:presLayoutVars>
      </dgm:prSet>
      <dgm:spPr/>
    </dgm:pt>
    <dgm:pt modelId="{6C6A3F98-A171-0441-A92F-A8E3685D1108}" type="pres">
      <dgm:prSet presAssocID="{458B502D-DDD0-4803-89B9-DE3EC450DF73}" presName="space" presStyleCnt="0"/>
      <dgm:spPr/>
    </dgm:pt>
    <dgm:pt modelId="{28A16D5E-6AEA-374E-8C25-A7C23A2F179D}" type="pres">
      <dgm:prSet presAssocID="{2E20C14B-61D6-41BF-8CAC-D012D0ED6346}" presName="composite" presStyleCnt="0"/>
      <dgm:spPr/>
    </dgm:pt>
    <dgm:pt modelId="{A968766F-052E-F447-B047-F3B44DB28EF4}" type="pres">
      <dgm:prSet presAssocID="{2E20C14B-61D6-41BF-8CAC-D012D0ED634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F9D2E3-C170-C14D-BEF5-4E0D75F1C62A}" type="pres">
      <dgm:prSet presAssocID="{2E20C14B-61D6-41BF-8CAC-D012D0ED634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2B35B10-1AAD-3B48-9DB6-FF1B79EEE84F}" type="presOf" srcId="{5D5FC79B-F4C1-43AC-8901-B2FE86B33163}" destId="{8365F224-7830-C842-B4E2-ED6394C1E4F3}" srcOrd="0" destOrd="0" presId="urn:microsoft.com/office/officeart/2005/8/layout/hList1"/>
    <dgm:cxn modelId="{D6F87415-713E-1349-BB62-E286CF04E335}" type="presOf" srcId="{40D2FD16-694E-4E79-8A7C-01243BD736E0}" destId="{024CB9BB-5391-ED4E-95A4-62DF4073A352}" srcOrd="0" destOrd="0" presId="urn:microsoft.com/office/officeart/2005/8/layout/hList1"/>
    <dgm:cxn modelId="{A2DDC528-B1EC-E647-9749-7724F0A54A3B}" type="presOf" srcId="{BB4BD4FC-5281-478C-8243-CE7FF06BCA3D}" destId="{7BFB1C4F-CF64-D443-9D0D-CEDA6F8CC600}" srcOrd="0" destOrd="0" presId="urn:microsoft.com/office/officeart/2005/8/layout/hList1"/>
    <dgm:cxn modelId="{C4CEE03C-7CC2-4095-A005-321DE2332F2C}" srcId="{40D2FD16-694E-4E79-8A7C-01243BD736E0}" destId="{4B234125-6E04-45BA-98B2-491CF2665FC9}" srcOrd="1" destOrd="0" parTransId="{123825E7-AFF6-4101-BA7A-74D422BCBAC0}" sibTransId="{833655BC-9F52-452B-93EC-7F72758018C2}"/>
    <dgm:cxn modelId="{24AE1444-D085-4812-8328-E2E7D3041546}" srcId="{BB4BD4FC-5281-478C-8243-CE7FF06BCA3D}" destId="{2E20C14B-61D6-41BF-8CAC-D012D0ED6346}" srcOrd="1" destOrd="0" parTransId="{B2806A7B-3F2E-4FFC-9AAB-1C61AEE8E4FB}" sibTransId="{CC6BE59A-ACBD-4CCF-8E64-C8DE39B8C833}"/>
    <dgm:cxn modelId="{3280D875-D6D6-6249-A880-910628BEF2B2}" type="presOf" srcId="{1E280AF2-27FD-4458-A796-FDACFA04FEF9}" destId="{C3F9D2E3-C170-C14D-BEF5-4E0D75F1C62A}" srcOrd="0" destOrd="1" presId="urn:microsoft.com/office/officeart/2005/8/layout/hList1"/>
    <dgm:cxn modelId="{E08B4292-883E-F84A-A831-642B812F3453}" type="presOf" srcId="{2E20C14B-61D6-41BF-8CAC-D012D0ED6346}" destId="{A968766F-052E-F447-B047-F3B44DB28EF4}" srcOrd="0" destOrd="0" presId="urn:microsoft.com/office/officeart/2005/8/layout/hList1"/>
    <dgm:cxn modelId="{C06C2CAA-BEF0-4909-AEC6-52B7FE34043C}" srcId="{2E20C14B-61D6-41BF-8CAC-D012D0ED6346}" destId="{B2DBE886-1894-4B59-A686-1A33DA5E4D71}" srcOrd="0" destOrd="0" parTransId="{34BF4057-502C-4E86-878A-4E865BA6B945}" sibTransId="{1EEAF2A8-C622-4E71-944B-4F8862CE232E}"/>
    <dgm:cxn modelId="{7A87E9AB-7D17-334E-9F8B-2AF4D1D2697C}" type="presOf" srcId="{4B234125-6E04-45BA-98B2-491CF2665FC9}" destId="{8365F224-7830-C842-B4E2-ED6394C1E4F3}" srcOrd="0" destOrd="1" presId="urn:microsoft.com/office/officeart/2005/8/layout/hList1"/>
    <dgm:cxn modelId="{8E5BE9AF-949D-DC48-A32D-A845D978263F}" type="presOf" srcId="{B2DBE886-1894-4B59-A686-1A33DA5E4D71}" destId="{C3F9D2E3-C170-C14D-BEF5-4E0D75F1C62A}" srcOrd="0" destOrd="0" presId="urn:microsoft.com/office/officeart/2005/8/layout/hList1"/>
    <dgm:cxn modelId="{C3E7E4B2-43F8-4EC3-B457-8D19DFC1C99F}" srcId="{2E20C14B-61D6-41BF-8CAC-D012D0ED6346}" destId="{1E280AF2-27FD-4458-A796-FDACFA04FEF9}" srcOrd="1" destOrd="0" parTransId="{3EB90884-4135-4EBC-9A70-AE96819D3866}" sibTransId="{BE418F6B-57B6-4F10-A358-228720BD8CA1}"/>
    <dgm:cxn modelId="{E1187AED-3278-4AA8-A8CD-50317A115D7F}" srcId="{BB4BD4FC-5281-478C-8243-CE7FF06BCA3D}" destId="{40D2FD16-694E-4E79-8A7C-01243BD736E0}" srcOrd="0" destOrd="0" parTransId="{9DF4089B-10DD-4BE0-B8CA-490FB4CC5AF1}" sibTransId="{458B502D-DDD0-4803-89B9-DE3EC450DF73}"/>
    <dgm:cxn modelId="{E39BF9FA-7BD8-43FC-AA1F-83B3676D4412}" srcId="{40D2FD16-694E-4E79-8A7C-01243BD736E0}" destId="{5D5FC79B-F4C1-43AC-8901-B2FE86B33163}" srcOrd="0" destOrd="0" parTransId="{BC5BE60A-4EF6-4205-ABCF-AD90E2CFCF6D}" sibTransId="{2784FC90-CC74-4F9E-9061-D49D0A8C9A81}"/>
    <dgm:cxn modelId="{1779ECFC-CB1A-AD41-BEC7-14F027E5A0FC}" type="presParOf" srcId="{7BFB1C4F-CF64-D443-9D0D-CEDA6F8CC600}" destId="{A1CED17A-A327-7340-AFD8-6C68B60C3D3E}" srcOrd="0" destOrd="0" presId="urn:microsoft.com/office/officeart/2005/8/layout/hList1"/>
    <dgm:cxn modelId="{50331859-A5BE-1041-9934-0EBAA28A8601}" type="presParOf" srcId="{A1CED17A-A327-7340-AFD8-6C68B60C3D3E}" destId="{024CB9BB-5391-ED4E-95A4-62DF4073A352}" srcOrd="0" destOrd="0" presId="urn:microsoft.com/office/officeart/2005/8/layout/hList1"/>
    <dgm:cxn modelId="{62FE101E-F834-DF49-9BE2-7FE2E411230C}" type="presParOf" srcId="{A1CED17A-A327-7340-AFD8-6C68B60C3D3E}" destId="{8365F224-7830-C842-B4E2-ED6394C1E4F3}" srcOrd="1" destOrd="0" presId="urn:microsoft.com/office/officeart/2005/8/layout/hList1"/>
    <dgm:cxn modelId="{4867E003-778C-DD4A-A96A-DC6EACAD9C20}" type="presParOf" srcId="{7BFB1C4F-CF64-D443-9D0D-CEDA6F8CC600}" destId="{6C6A3F98-A171-0441-A92F-A8E3685D1108}" srcOrd="1" destOrd="0" presId="urn:microsoft.com/office/officeart/2005/8/layout/hList1"/>
    <dgm:cxn modelId="{DF87E718-6EC6-9244-B111-358A03FD4326}" type="presParOf" srcId="{7BFB1C4F-CF64-D443-9D0D-CEDA6F8CC600}" destId="{28A16D5E-6AEA-374E-8C25-A7C23A2F179D}" srcOrd="2" destOrd="0" presId="urn:microsoft.com/office/officeart/2005/8/layout/hList1"/>
    <dgm:cxn modelId="{0C9F8AC1-5433-974C-8006-9A76DA43AFB2}" type="presParOf" srcId="{28A16D5E-6AEA-374E-8C25-A7C23A2F179D}" destId="{A968766F-052E-F447-B047-F3B44DB28EF4}" srcOrd="0" destOrd="0" presId="urn:microsoft.com/office/officeart/2005/8/layout/hList1"/>
    <dgm:cxn modelId="{1646FE11-7878-B543-A92C-79305A204A15}" type="presParOf" srcId="{28A16D5E-6AEA-374E-8C25-A7C23A2F179D}" destId="{C3F9D2E3-C170-C14D-BEF5-4E0D75F1C6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F9828-8F2C-FE40-8C27-A4A465E8805E}">
      <dsp:nvSpPr>
        <dsp:cNvPr id="0" name=""/>
        <dsp:cNvSpPr/>
      </dsp:nvSpPr>
      <dsp:spPr>
        <a:xfrm>
          <a:off x="0" y="31779"/>
          <a:ext cx="7886700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Varshini Sherapur Basavarajappa</a:t>
          </a:r>
        </a:p>
      </dsp:txBody>
      <dsp:txXfrm>
        <a:off x="48005" y="79784"/>
        <a:ext cx="7790690" cy="887374"/>
      </dsp:txXfrm>
    </dsp:sp>
    <dsp:sp modelId="{DFC383F6-F7B3-DA4C-800F-7DB2A857EC37}">
      <dsp:nvSpPr>
        <dsp:cNvPr id="0" name=""/>
        <dsp:cNvSpPr/>
      </dsp:nvSpPr>
      <dsp:spPr>
        <a:xfrm>
          <a:off x="0" y="1133244"/>
          <a:ext cx="7886700" cy="9833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Vinisha Purushotham Recharla</a:t>
          </a:r>
        </a:p>
      </dsp:txBody>
      <dsp:txXfrm>
        <a:off x="48005" y="1181249"/>
        <a:ext cx="7790690" cy="887374"/>
      </dsp:txXfrm>
    </dsp:sp>
    <dsp:sp modelId="{960EE3BD-E662-9A4F-945F-68C0FF2E09BE}">
      <dsp:nvSpPr>
        <dsp:cNvPr id="0" name=""/>
        <dsp:cNvSpPr/>
      </dsp:nvSpPr>
      <dsp:spPr>
        <a:xfrm>
          <a:off x="0" y="2234709"/>
          <a:ext cx="7886700" cy="9833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Dharanidhar Reddy Challa</a:t>
          </a:r>
        </a:p>
      </dsp:txBody>
      <dsp:txXfrm>
        <a:off x="48005" y="2282714"/>
        <a:ext cx="7790690" cy="887374"/>
      </dsp:txXfrm>
    </dsp:sp>
    <dsp:sp modelId="{71791873-2E66-E444-A2E3-BEC08EFB71B3}">
      <dsp:nvSpPr>
        <dsp:cNvPr id="0" name=""/>
        <dsp:cNvSpPr/>
      </dsp:nvSpPr>
      <dsp:spPr>
        <a:xfrm>
          <a:off x="0" y="3336174"/>
          <a:ext cx="7886700" cy="9833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Sai Nithin Krishna Souram</a:t>
          </a:r>
        </a:p>
      </dsp:txBody>
      <dsp:txXfrm>
        <a:off x="48005" y="3384179"/>
        <a:ext cx="7790690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29D87-8F04-2B41-9402-CB777571653B}">
      <dsp:nvSpPr>
        <dsp:cNvPr id="0" name=""/>
        <dsp:cNvSpPr/>
      </dsp:nvSpPr>
      <dsp:spPr>
        <a:xfrm>
          <a:off x="0" y="671070"/>
          <a:ext cx="5175384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Linear Regression  Baseline model using engineered features.</a:t>
          </a:r>
        </a:p>
      </dsp:txBody>
      <dsp:txXfrm>
        <a:off x="48547" y="719617"/>
        <a:ext cx="5078290" cy="897406"/>
      </dsp:txXfrm>
    </dsp:sp>
    <dsp:sp modelId="{E14F1585-BA40-8C4D-A3BE-18FE824577C3}">
      <dsp:nvSpPr>
        <dsp:cNvPr id="0" name=""/>
        <dsp:cNvSpPr/>
      </dsp:nvSpPr>
      <dsp:spPr>
        <a:xfrm>
          <a:off x="0" y="1737570"/>
          <a:ext cx="5175384" cy="9945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 Regressor  Tuned with RandomizedSearchCV.</a:t>
          </a:r>
        </a:p>
      </dsp:txBody>
      <dsp:txXfrm>
        <a:off x="48547" y="1786117"/>
        <a:ext cx="5078290" cy="897406"/>
      </dsp:txXfrm>
    </dsp:sp>
    <dsp:sp modelId="{1804789D-5A73-104B-9CCA-FF9094275C0D}">
      <dsp:nvSpPr>
        <dsp:cNvPr id="0" name=""/>
        <dsp:cNvSpPr/>
      </dsp:nvSpPr>
      <dsp:spPr>
        <a:xfrm>
          <a:off x="0" y="2804070"/>
          <a:ext cx="5175384" cy="9945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Neural Network  Implemented with a sliding window approach.</a:t>
          </a:r>
        </a:p>
      </dsp:txBody>
      <dsp:txXfrm>
        <a:off x="48547" y="2852617"/>
        <a:ext cx="5078290" cy="897406"/>
      </dsp:txXfrm>
    </dsp:sp>
    <dsp:sp modelId="{B6468B70-1236-6543-882A-63AFF1DDBBDE}">
      <dsp:nvSpPr>
        <dsp:cNvPr id="0" name=""/>
        <dsp:cNvSpPr/>
      </dsp:nvSpPr>
      <dsp:spPr>
        <a:xfrm>
          <a:off x="0" y="3870570"/>
          <a:ext cx="5175384" cy="9945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Metrics Used: RMSE, MAE, R² Score.</a:t>
          </a:r>
        </a:p>
      </dsp:txBody>
      <dsp:txXfrm>
        <a:off x="48547" y="3919117"/>
        <a:ext cx="5078290" cy="897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38EB5-50B4-7D4F-8D02-7C960D3B802A}">
      <dsp:nvSpPr>
        <dsp:cNvPr id="0" name=""/>
        <dsp:cNvSpPr/>
      </dsp:nvSpPr>
      <dsp:spPr>
        <a:xfrm>
          <a:off x="0" y="28629"/>
          <a:ext cx="7886700" cy="1272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Concluded effectiveness of LSTM with advanced features in stock price forecasting.</a:t>
          </a:r>
        </a:p>
      </dsp:txBody>
      <dsp:txXfrm>
        <a:off x="62141" y="90770"/>
        <a:ext cx="7762418" cy="1148678"/>
      </dsp:txXfrm>
    </dsp:sp>
    <dsp:sp modelId="{B8692D8D-BB73-D14B-8A24-DEC972D977AD}">
      <dsp:nvSpPr>
        <dsp:cNvPr id="0" name=""/>
        <dsp:cNvSpPr/>
      </dsp:nvSpPr>
      <dsp:spPr>
        <a:xfrm>
          <a:off x="0" y="1393749"/>
          <a:ext cx="7886700" cy="1272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Suggested improvements:</a:t>
          </a:r>
        </a:p>
      </dsp:txBody>
      <dsp:txXfrm>
        <a:off x="62141" y="1455890"/>
        <a:ext cx="7762418" cy="1148678"/>
      </dsp:txXfrm>
    </dsp:sp>
    <dsp:sp modelId="{8600D918-C80A-5D4E-B296-6B79FFDBE609}">
      <dsp:nvSpPr>
        <dsp:cNvPr id="0" name=""/>
        <dsp:cNvSpPr/>
      </dsp:nvSpPr>
      <dsp:spPr>
        <a:xfrm>
          <a:off x="0" y="2666709"/>
          <a:ext cx="7886700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Longer historical sequences.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Integration of additional financial indicators.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Exploration of more advanced neural network architectures for accuracy enhancement.</a:t>
          </a:r>
        </a:p>
      </dsp:txBody>
      <dsp:txXfrm>
        <a:off x="0" y="2666709"/>
        <a:ext cx="7886700" cy="165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B9BB-5391-ED4E-95A4-62DF4073A352}">
      <dsp:nvSpPr>
        <dsp:cNvPr id="0" name=""/>
        <dsp:cNvSpPr/>
      </dsp:nvSpPr>
      <dsp:spPr>
        <a:xfrm>
          <a:off x="37" y="65450"/>
          <a:ext cx="3563561" cy="10191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Summary of Findings:</a:t>
          </a:r>
          <a:r>
            <a:rPr lang="en-US" sz="2800" kern="1200"/>
            <a:t> </a:t>
          </a:r>
        </a:p>
      </dsp:txBody>
      <dsp:txXfrm>
        <a:off x="37" y="65450"/>
        <a:ext cx="3563561" cy="1019189"/>
      </dsp:txXfrm>
    </dsp:sp>
    <dsp:sp modelId="{8365F224-7830-C842-B4E2-ED6394C1E4F3}">
      <dsp:nvSpPr>
        <dsp:cNvPr id="0" name=""/>
        <dsp:cNvSpPr/>
      </dsp:nvSpPr>
      <dsp:spPr>
        <a:xfrm>
          <a:off x="37" y="1084639"/>
          <a:ext cx="3563561" cy="28438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LSTM performs better for price prediction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Random Forest works for volume forecasting</a:t>
          </a:r>
        </a:p>
      </dsp:txBody>
      <dsp:txXfrm>
        <a:off x="37" y="1084639"/>
        <a:ext cx="3563561" cy="2843819"/>
      </dsp:txXfrm>
    </dsp:sp>
    <dsp:sp modelId="{A968766F-052E-F447-B047-F3B44DB28EF4}">
      <dsp:nvSpPr>
        <dsp:cNvPr id="0" name=""/>
        <dsp:cNvSpPr/>
      </dsp:nvSpPr>
      <dsp:spPr>
        <a:xfrm>
          <a:off x="4062497" y="65450"/>
          <a:ext cx="3563561" cy="101918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Next Steps:</a:t>
          </a:r>
          <a:r>
            <a:rPr lang="en-US" sz="2800" kern="1200"/>
            <a:t> </a:t>
          </a:r>
        </a:p>
      </dsp:txBody>
      <dsp:txXfrm>
        <a:off x="4062497" y="65450"/>
        <a:ext cx="3563561" cy="1019189"/>
      </dsp:txXfrm>
    </dsp:sp>
    <dsp:sp modelId="{C3F9D2E3-C170-C14D-BEF5-4E0D75F1C62A}">
      <dsp:nvSpPr>
        <dsp:cNvPr id="0" name=""/>
        <dsp:cNvSpPr/>
      </dsp:nvSpPr>
      <dsp:spPr>
        <a:xfrm>
          <a:off x="4062497" y="1084639"/>
          <a:ext cx="3563561" cy="284381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Improve model accuracy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Explore alternative models like Transformer-based architectures</a:t>
          </a:r>
        </a:p>
      </dsp:txBody>
      <dsp:txXfrm>
        <a:off x="4062497" y="1084639"/>
        <a:ext cx="3563561" cy="284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E292D-3E0F-4EE3-B8EF-2FC37DDA4798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FF848-F71B-4382-B283-E5B8C53C6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8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3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4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1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9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8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F848-F71B-4382-B283-E5B8C53C68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6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1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4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7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1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6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5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9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Stock Market Bar Graph">
            <a:extLst>
              <a:ext uri="{FF2B5EF4-FFF2-40B4-BE49-F238E27FC236}">
                <a16:creationId xmlns:a16="http://schemas.microsoft.com/office/drawing/2014/main" id="{AA111CBF-993E-B9CF-1220-D8507B42C4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Predicting Stock Price Trends Using Historical Data (AAPL)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Correlation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7B6D5-7735-6FF1-9AB1-955BE252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0722" y="1156207"/>
            <a:ext cx="5410962" cy="45181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000"/>
              <a:t>Advanced Feature Engineering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US" sz="1900"/>
              <a:t>To improve predictive accuracy, the following features were engineered: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/>
              <a:t> Bollinger Bands (Upper, Lower, Middle)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/>
              <a:t> RSI (Relative Strength Index)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/>
              <a:t> MACD (Moving Average Convergence Divergence)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/>
              <a:t> 30day Moving Average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/>
              <a:t> Lag Features (Close prices from past 5 days)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2362"/>
            <a:ext cx="4711446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Train/Test Split and Scaling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9604" y="1031284"/>
            <a:ext cx="2735746" cy="4436126"/>
          </a:xfrm>
          <a:custGeom>
            <a:avLst/>
            <a:gdLst>
              <a:gd name="connsiteX0" fmla="*/ 0 w 2735746"/>
              <a:gd name="connsiteY0" fmla="*/ 0 h 4436126"/>
              <a:gd name="connsiteX1" fmla="*/ 601864 w 2735746"/>
              <a:gd name="connsiteY1" fmla="*/ 0 h 4436126"/>
              <a:gd name="connsiteX2" fmla="*/ 1203728 w 2735746"/>
              <a:gd name="connsiteY2" fmla="*/ 0 h 4436126"/>
              <a:gd name="connsiteX3" fmla="*/ 1860307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722455 h 4436126"/>
              <a:gd name="connsiteX6" fmla="*/ 2735746 w 2735746"/>
              <a:gd name="connsiteY6" fmla="*/ 1400548 h 4436126"/>
              <a:gd name="connsiteX7" fmla="*/ 2735746 w 2735746"/>
              <a:gd name="connsiteY7" fmla="*/ 2123003 h 4436126"/>
              <a:gd name="connsiteX8" fmla="*/ 2735746 w 2735746"/>
              <a:gd name="connsiteY8" fmla="*/ 2623652 h 4436126"/>
              <a:gd name="connsiteX9" fmla="*/ 2735746 w 2735746"/>
              <a:gd name="connsiteY9" fmla="*/ 3346106 h 4436126"/>
              <a:gd name="connsiteX10" fmla="*/ 2735746 w 2735746"/>
              <a:gd name="connsiteY10" fmla="*/ 4436126 h 4436126"/>
              <a:gd name="connsiteX11" fmla="*/ 2106524 w 2735746"/>
              <a:gd name="connsiteY11" fmla="*/ 4436126 h 4436126"/>
              <a:gd name="connsiteX12" fmla="*/ 1449945 w 2735746"/>
              <a:gd name="connsiteY12" fmla="*/ 4436126 h 4436126"/>
              <a:gd name="connsiteX13" fmla="*/ 793366 w 2735746"/>
              <a:gd name="connsiteY13" fmla="*/ 4436126 h 4436126"/>
              <a:gd name="connsiteX14" fmla="*/ 0 w 2735746"/>
              <a:gd name="connsiteY14" fmla="*/ 4436126 h 4436126"/>
              <a:gd name="connsiteX15" fmla="*/ 0 w 2735746"/>
              <a:gd name="connsiteY15" fmla="*/ 3713671 h 4436126"/>
              <a:gd name="connsiteX16" fmla="*/ 0 w 2735746"/>
              <a:gd name="connsiteY16" fmla="*/ 3124300 h 4436126"/>
              <a:gd name="connsiteX17" fmla="*/ 0 w 2735746"/>
              <a:gd name="connsiteY17" fmla="*/ 2446207 h 4436126"/>
              <a:gd name="connsiteX18" fmla="*/ 0 w 2735746"/>
              <a:gd name="connsiteY18" fmla="*/ 1856836 h 4436126"/>
              <a:gd name="connsiteX19" fmla="*/ 0 w 2735746"/>
              <a:gd name="connsiteY19" fmla="*/ 1178742 h 4436126"/>
              <a:gd name="connsiteX20" fmla="*/ 0 w 2735746"/>
              <a:gd name="connsiteY20" fmla="*/ 678094 h 4436126"/>
              <a:gd name="connsiteX21" fmla="*/ 0 w 2735746"/>
              <a:gd name="connsiteY21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35746" h="4436126" fill="none" extrusionOk="0">
                <a:moveTo>
                  <a:pt x="0" y="0"/>
                </a:moveTo>
                <a:cubicBezTo>
                  <a:pt x="179540" y="26169"/>
                  <a:pt x="438012" y="23230"/>
                  <a:pt x="601864" y="0"/>
                </a:cubicBezTo>
                <a:cubicBezTo>
                  <a:pt x="765716" y="-23230"/>
                  <a:pt x="955038" y="-5127"/>
                  <a:pt x="1203728" y="0"/>
                </a:cubicBezTo>
                <a:cubicBezTo>
                  <a:pt x="1452418" y="5127"/>
                  <a:pt x="1646417" y="-25974"/>
                  <a:pt x="1860307" y="0"/>
                </a:cubicBezTo>
                <a:cubicBezTo>
                  <a:pt x="2074197" y="25974"/>
                  <a:pt x="2430568" y="-26480"/>
                  <a:pt x="2735746" y="0"/>
                </a:cubicBezTo>
                <a:cubicBezTo>
                  <a:pt x="2706048" y="340749"/>
                  <a:pt x="2740838" y="495871"/>
                  <a:pt x="2735746" y="722455"/>
                </a:cubicBezTo>
                <a:cubicBezTo>
                  <a:pt x="2730654" y="949039"/>
                  <a:pt x="2752433" y="1198388"/>
                  <a:pt x="2735746" y="1400548"/>
                </a:cubicBezTo>
                <a:cubicBezTo>
                  <a:pt x="2719059" y="1602708"/>
                  <a:pt x="2715247" y="1770847"/>
                  <a:pt x="2735746" y="2123003"/>
                </a:cubicBezTo>
                <a:cubicBezTo>
                  <a:pt x="2756245" y="2475160"/>
                  <a:pt x="2751062" y="2522091"/>
                  <a:pt x="2735746" y="2623652"/>
                </a:cubicBezTo>
                <a:cubicBezTo>
                  <a:pt x="2720430" y="2725213"/>
                  <a:pt x="2753604" y="3142493"/>
                  <a:pt x="2735746" y="3346106"/>
                </a:cubicBezTo>
                <a:cubicBezTo>
                  <a:pt x="2717888" y="3549719"/>
                  <a:pt x="2748400" y="4025565"/>
                  <a:pt x="2735746" y="4436126"/>
                </a:cubicBezTo>
                <a:cubicBezTo>
                  <a:pt x="2455834" y="4434463"/>
                  <a:pt x="2336666" y="4425166"/>
                  <a:pt x="2106524" y="4436126"/>
                </a:cubicBezTo>
                <a:cubicBezTo>
                  <a:pt x="1876382" y="4447086"/>
                  <a:pt x="1601121" y="4420147"/>
                  <a:pt x="1449945" y="4436126"/>
                </a:cubicBezTo>
                <a:cubicBezTo>
                  <a:pt x="1298769" y="4452105"/>
                  <a:pt x="950963" y="4404014"/>
                  <a:pt x="793366" y="4436126"/>
                </a:cubicBezTo>
                <a:cubicBezTo>
                  <a:pt x="635769" y="4468238"/>
                  <a:pt x="300146" y="4462205"/>
                  <a:pt x="0" y="4436126"/>
                </a:cubicBezTo>
                <a:cubicBezTo>
                  <a:pt x="25833" y="4232419"/>
                  <a:pt x="3486" y="4019021"/>
                  <a:pt x="0" y="3713671"/>
                </a:cubicBezTo>
                <a:cubicBezTo>
                  <a:pt x="-3486" y="3408322"/>
                  <a:pt x="-27541" y="3277286"/>
                  <a:pt x="0" y="3124300"/>
                </a:cubicBezTo>
                <a:cubicBezTo>
                  <a:pt x="27541" y="2971314"/>
                  <a:pt x="31162" y="2762025"/>
                  <a:pt x="0" y="2446207"/>
                </a:cubicBezTo>
                <a:cubicBezTo>
                  <a:pt x="-31162" y="2130389"/>
                  <a:pt x="9656" y="2027375"/>
                  <a:pt x="0" y="1856836"/>
                </a:cubicBezTo>
                <a:cubicBezTo>
                  <a:pt x="-9656" y="1686297"/>
                  <a:pt x="-14688" y="1512539"/>
                  <a:pt x="0" y="1178742"/>
                </a:cubicBezTo>
                <a:cubicBezTo>
                  <a:pt x="14688" y="844945"/>
                  <a:pt x="2890" y="917816"/>
                  <a:pt x="0" y="678094"/>
                </a:cubicBezTo>
                <a:cubicBezTo>
                  <a:pt x="-2890" y="438372"/>
                  <a:pt x="5448" y="207647"/>
                  <a:pt x="0" y="0"/>
                </a:cubicBezTo>
                <a:close/>
              </a:path>
              <a:path w="2735746" h="4436126" stroke="0" extrusionOk="0">
                <a:moveTo>
                  <a:pt x="0" y="0"/>
                </a:moveTo>
                <a:cubicBezTo>
                  <a:pt x="209894" y="16338"/>
                  <a:pt x="375877" y="-31334"/>
                  <a:pt x="629222" y="0"/>
                </a:cubicBezTo>
                <a:cubicBezTo>
                  <a:pt x="882567" y="31334"/>
                  <a:pt x="997255" y="-29736"/>
                  <a:pt x="1258443" y="0"/>
                </a:cubicBezTo>
                <a:cubicBezTo>
                  <a:pt x="1519631" y="29736"/>
                  <a:pt x="1769008" y="-24969"/>
                  <a:pt x="1942380" y="0"/>
                </a:cubicBezTo>
                <a:cubicBezTo>
                  <a:pt x="2115752" y="24969"/>
                  <a:pt x="2487652" y="32052"/>
                  <a:pt x="2735746" y="0"/>
                </a:cubicBezTo>
                <a:cubicBezTo>
                  <a:pt x="2751518" y="246908"/>
                  <a:pt x="2711283" y="325094"/>
                  <a:pt x="2735746" y="589371"/>
                </a:cubicBezTo>
                <a:cubicBezTo>
                  <a:pt x="2760209" y="853648"/>
                  <a:pt x="2718833" y="972107"/>
                  <a:pt x="2735746" y="1090020"/>
                </a:cubicBezTo>
                <a:cubicBezTo>
                  <a:pt x="2752659" y="1207933"/>
                  <a:pt x="2729992" y="1582062"/>
                  <a:pt x="2735746" y="1812474"/>
                </a:cubicBezTo>
                <a:cubicBezTo>
                  <a:pt x="2741500" y="2042886"/>
                  <a:pt x="2707628" y="2235903"/>
                  <a:pt x="2735746" y="2401845"/>
                </a:cubicBezTo>
                <a:cubicBezTo>
                  <a:pt x="2763864" y="2567787"/>
                  <a:pt x="2758150" y="2913761"/>
                  <a:pt x="2735746" y="3124300"/>
                </a:cubicBezTo>
                <a:cubicBezTo>
                  <a:pt x="2713342" y="3334839"/>
                  <a:pt x="2720989" y="3582863"/>
                  <a:pt x="2735746" y="3758032"/>
                </a:cubicBezTo>
                <a:cubicBezTo>
                  <a:pt x="2750503" y="3933201"/>
                  <a:pt x="2736802" y="4250321"/>
                  <a:pt x="2735746" y="4436126"/>
                </a:cubicBezTo>
                <a:cubicBezTo>
                  <a:pt x="2480396" y="4409468"/>
                  <a:pt x="2193035" y="4433672"/>
                  <a:pt x="2051810" y="4436126"/>
                </a:cubicBezTo>
                <a:cubicBezTo>
                  <a:pt x="1910585" y="4438580"/>
                  <a:pt x="1557696" y="4442846"/>
                  <a:pt x="1422588" y="4436126"/>
                </a:cubicBezTo>
                <a:cubicBezTo>
                  <a:pt x="1287480" y="4429406"/>
                  <a:pt x="1114403" y="4428562"/>
                  <a:pt x="820724" y="4436126"/>
                </a:cubicBezTo>
                <a:cubicBezTo>
                  <a:pt x="527045" y="4443690"/>
                  <a:pt x="375914" y="4447757"/>
                  <a:pt x="0" y="4436126"/>
                </a:cubicBezTo>
                <a:cubicBezTo>
                  <a:pt x="-31538" y="4174476"/>
                  <a:pt x="-31250" y="4099935"/>
                  <a:pt x="0" y="3802394"/>
                </a:cubicBezTo>
                <a:cubicBezTo>
                  <a:pt x="31250" y="3504853"/>
                  <a:pt x="9806" y="3349077"/>
                  <a:pt x="0" y="3213023"/>
                </a:cubicBezTo>
                <a:cubicBezTo>
                  <a:pt x="-9806" y="3076969"/>
                  <a:pt x="-22953" y="2900441"/>
                  <a:pt x="0" y="2712374"/>
                </a:cubicBezTo>
                <a:cubicBezTo>
                  <a:pt x="22953" y="2524307"/>
                  <a:pt x="-35854" y="2231517"/>
                  <a:pt x="0" y="1989919"/>
                </a:cubicBezTo>
                <a:cubicBezTo>
                  <a:pt x="35854" y="1748321"/>
                  <a:pt x="1945" y="1519865"/>
                  <a:pt x="0" y="1400548"/>
                </a:cubicBezTo>
                <a:cubicBezTo>
                  <a:pt x="-1945" y="1281231"/>
                  <a:pt x="-11601" y="971726"/>
                  <a:pt x="0" y="811177"/>
                </a:cubicBezTo>
                <a:cubicBezTo>
                  <a:pt x="11601" y="650628"/>
                  <a:pt x="34125" y="2107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6085" y="1232452"/>
            <a:ext cx="24003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was split 80/20 chronologically, and features were scaled using MinMaxScaler.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5439978"/>
            <a:ext cx="4711446" cy="18288"/>
          </a:xfrm>
          <a:custGeom>
            <a:avLst/>
            <a:gdLst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736504 w 4711446"/>
              <a:gd name="connsiteY3" fmla="*/ 0 h 18288"/>
              <a:gd name="connsiteX4" fmla="*/ 2456683 w 4711446"/>
              <a:gd name="connsiteY4" fmla="*/ 0 h 18288"/>
              <a:gd name="connsiteX5" fmla="*/ 3082632 w 4711446"/>
              <a:gd name="connsiteY5" fmla="*/ 0 h 18288"/>
              <a:gd name="connsiteX6" fmla="*/ 3661467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038382 w 4711446"/>
              <a:gd name="connsiteY9" fmla="*/ 18288 h 18288"/>
              <a:gd name="connsiteX10" fmla="*/ 3459547 w 4711446"/>
              <a:gd name="connsiteY10" fmla="*/ 18288 h 18288"/>
              <a:gd name="connsiteX11" fmla="*/ 2692255 w 4711446"/>
              <a:gd name="connsiteY11" fmla="*/ 18288 h 18288"/>
              <a:gd name="connsiteX12" fmla="*/ 2066306 w 4711446"/>
              <a:gd name="connsiteY12" fmla="*/ 18288 h 18288"/>
              <a:gd name="connsiteX13" fmla="*/ 1534585 w 4711446"/>
              <a:gd name="connsiteY13" fmla="*/ 18288 h 18288"/>
              <a:gd name="connsiteX14" fmla="*/ 814407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1446" h="18288" fill="none" extrusionOk="0">
                <a:moveTo>
                  <a:pt x="0" y="0"/>
                </a:moveTo>
                <a:cubicBezTo>
                  <a:pt x="275996" y="-6775"/>
                  <a:pt x="430270" y="12128"/>
                  <a:pt x="625949" y="0"/>
                </a:cubicBezTo>
                <a:cubicBezTo>
                  <a:pt x="821628" y="-12128"/>
                  <a:pt x="953153" y="2170"/>
                  <a:pt x="1157670" y="0"/>
                </a:cubicBezTo>
                <a:cubicBezTo>
                  <a:pt x="1362187" y="-2170"/>
                  <a:pt x="1508708" y="24986"/>
                  <a:pt x="1736504" y="0"/>
                </a:cubicBezTo>
                <a:cubicBezTo>
                  <a:pt x="1964300" y="-24986"/>
                  <a:pt x="2114331" y="-14747"/>
                  <a:pt x="2456683" y="0"/>
                </a:cubicBezTo>
                <a:cubicBezTo>
                  <a:pt x="2799035" y="14747"/>
                  <a:pt x="2904885" y="27883"/>
                  <a:pt x="3082632" y="0"/>
                </a:cubicBezTo>
                <a:cubicBezTo>
                  <a:pt x="3260379" y="-27883"/>
                  <a:pt x="3449277" y="21284"/>
                  <a:pt x="3661467" y="0"/>
                </a:cubicBezTo>
                <a:cubicBezTo>
                  <a:pt x="3873658" y="-21284"/>
                  <a:pt x="4403906" y="12447"/>
                  <a:pt x="4711446" y="0"/>
                </a:cubicBezTo>
                <a:cubicBezTo>
                  <a:pt x="4711844" y="7429"/>
                  <a:pt x="4711426" y="10822"/>
                  <a:pt x="4711446" y="18288"/>
                </a:cubicBezTo>
                <a:cubicBezTo>
                  <a:pt x="4441704" y="14143"/>
                  <a:pt x="4312170" y="5146"/>
                  <a:pt x="4038382" y="18288"/>
                </a:cubicBezTo>
                <a:cubicBezTo>
                  <a:pt x="3764594" y="31430"/>
                  <a:pt x="3716634" y="24680"/>
                  <a:pt x="3459547" y="18288"/>
                </a:cubicBezTo>
                <a:cubicBezTo>
                  <a:pt x="3202460" y="11896"/>
                  <a:pt x="2879854" y="19674"/>
                  <a:pt x="2692255" y="18288"/>
                </a:cubicBezTo>
                <a:cubicBezTo>
                  <a:pt x="2504656" y="16902"/>
                  <a:pt x="2223731" y="-2796"/>
                  <a:pt x="2066306" y="18288"/>
                </a:cubicBezTo>
                <a:cubicBezTo>
                  <a:pt x="1908881" y="39372"/>
                  <a:pt x="1781464" y="10855"/>
                  <a:pt x="1534585" y="18288"/>
                </a:cubicBezTo>
                <a:cubicBezTo>
                  <a:pt x="1287706" y="25721"/>
                  <a:pt x="979966" y="-15294"/>
                  <a:pt x="814407" y="18288"/>
                </a:cubicBezTo>
                <a:cubicBezTo>
                  <a:pt x="648848" y="51870"/>
                  <a:pt x="195527" y="13986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711446" h="18288" stroke="0" extrusionOk="0">
                <a:moveTo>
                  <a:pt x="0" y="0"/>
                </a:moveTo>
                <a:cubicBezTo>
                  <a:pt x="225644" y="-29218"/>
                  <a:pt x="321824" y="-13505"/>
                  <a:pt x="625949" y="0"/>
                </a:cubicBezTo>
                <a:cubicBezTo>
                  <a:pt x="930074" y="13505"/>
                  <a:pt x="1040728" y="23682"/>
                  <a:pt x="1157670" y="0"/>
                </a:cubicBezTo>
                <a:cubicBezTo>
                  <a:pt x="1274612" y="-23682"/>
                  <a:pt x="1732715" y="-38127"/>
                  <a:pt x="1924962" y="0"/>
                </a:cubicBezTo>
                <a:cubicBezTo>
                  <a:pt x="2117209" y="38127"/>
                  <a:pt x="2299261" y="17383"/>
                  <a:pt x="2550911" y="0"/>
                </a:cubicBezTo>
                <a:cubicBezTo>
                  <a:pt x="2802561" y="-17383"/>
                  <a:pt x="2873352" y="-24010"/>
                  <a:pt x="3176861" y="0"/>
                </a:cubicBezTo>
                <a:cubicBezTo>
                  <a:pt x="3480370" y="24010"/>
                  <a:pt x="3597961" y="-9070"/>
                  <a:pt x="3944153" y="0"/>
                </a:cubicBezTo>
                <a:cubicBezTo>
                  <a:pt x="4290345" y="9070"/>
                  <a:pt x="4345995" y="26854"/>
                  <a:pt x="4711446" y="0"/>
                </a:cubicBezTo>
                <a:cubicBezTo>
                  <a:pt x="4710560" y="5429"/>
                  <a:pt x="4712267" y="14046"/>
                  <a:pt x="4711446" y="18288"/>
                </a:cubicBezTo>
                <a:cubicBezTo>
                  <a:pt x="4574282" y="23897"/>
                  <a:pt x="4363770" y="43566"/>
                  <a:pt x="4132611" y="18288"/>
                </a:cubicBezTo>
                <a:cubicBezTo>
                  <a:pt x="3901452" y="-6990"/>
                  <a:pt x="3795359" y="-7327"/>
                  <a:pt x="3459547" y="18288"/>
                </a:cubicBezTo>
                <a:cubicBezTo>
                  <a:pt x="3123735" y="43903"/>
                  <a:pt x="3000502" y="-9998"/>
                  <a:pt x="2786484" y="18288"/>
                </a:cubicBezTo>
                <a:cubicBezTo>
                  <a:pt x="2572466" y="46574"/>
                  <a:pt x="2424773" y="17766"/>
                  <a:pt x="2160535" y="18288"/>
                </a:cubicBezTo>
                <a:cubicBezTo>
                  <a:pt x="1896297" y="18810"/>
                  <a:pt x="1673486" y="-6557"/>
                  <a:pt x="1393242" y="18288"/>
                </a:cubicBezTo>
                <a:cubicBezTo>
                  <a:pt x="1112998" y="43133"/>
                  <a:pt x="887393" y="39122"/>
                  <a:pt x="625949" y="18288"/>
                </a:cubicBezTo>
                <a:cubicBezTo>
                  <a:pt x="364505" y="-2546"/>
                  <a:pt x="251092" y="19641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B3DF-003B-5754-3B2E-406B9E4A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600"/>
              <a:t>Modeling Approaches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6D15EFF-23F5-B0E0-A466-236FE7959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68723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56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Linear Regression &amp; Random Forest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1C17E-C63D-7D9F-8082-585D1633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" y="2241755"/>
            <a:ext cx="7806812" cy="1442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21CA4-2EFE-D615-5F90-D4793E0A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7" y="3863181"/>
            <a:ext cx="7806812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F6FAA-6EED-397A-FEB2-83C59806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 b="1"/>
              <a:t>LSTM with Sliding Window</a:t>
            </a:r>
            <a:endParaRPr lang="en-US" sz="47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37DB-BF01-C72A-3B2E-EB0249AF6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Long Short-Term Memory (LSTM) neural networks effectively capture sequential dependencies, suitable for predicting Apple's stock prices using historical data.</a:t>
            </a:r>
          </a:p>
          <a:p>
            <a:pPr marL="0" indent="0">
              <a:buNone/>
            </a:pPr>
            <a:endParaRPr lang="en-US" sz="18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Prepared data using 5-day sliding window sequences to maintain temporal accuracy.</a:t>
            </a:r>
          </a:p>
          <a:p>
            <a:pPr marL="0" indent="0">
              <a:buNone/>
            </a:pPr>
            <a:endParaRPr lang="en-US" sz="18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Included technical indicators such as Open, High, Low, Close prices, Volume, Bollinger Bands, RSI, MACD, and Moving Averages.</a:t>
            </a:r>
          </a:p>
          <a:p>
            <a:pPr marL="0" indent="0">
              <a:buNone/>
            </a:pPr>
            <a:endParaRPr lang="en-US" sz="18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Data normalization applied using MinMaxScaler for optimal training performance.</a:t>
            </a:r>
          </a:p>
          <a:p>
            <a:endParaRPr lang="en-US" sz="18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189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0" descr="A graph of a training history&#10;&#10;AI-generated content may be incorrect.">
            <a:extLst>
              <a:ext uri="{FF2B5EF4-FFF2-40B4-BE49-F238E27FC236}">
                <a16:creationId xmlns:a16="http://schemas.microsoft.com/office/drawing/2014/main" id="{979A83F1-01F0-3ED5-04AE-DB50A5344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" y="1949961"/>
            <a:ext cx="4094226" cy="2958078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C5276891-D487-B369-C023-627E73DD3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4346" y="2664886"/>
            <a:ext cx="3614166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/>
              <a:t>LSTM Model Architecture &amp; Training</a:t>
            </a:r>
            <a:endParaRPr lang="en-US" sz="1500"/>
          </a:p>
          <a:p>
            <a:r>
              <a:rPr lang="en-US" sz="1500"/>
              <a:t>Model structure:</a:t>
            </a:r>
          </a:p>
          <a:p>
            <a:pPr marL="742950" lvl="1"/>
            <a:r>
              <a:rPr lang="en-US" sz="1500"/>
              <a:t>Two-layer LSTM (each with 64 neurons), Dropout layers (20%) for regularization.</a:t>
            </a:r>
          </a:p>
          <a:p>
            <a:pPr marL="742950" lvl="1"/>
            <a:r>
              <a:rPr lang="en-US" sz="1500"/>
              <a:t>Output layer predicts next-day closing price.</a:t>
            </a:r>
          </a:p>
          <a:p>
            <a:r>
              <a:rPr lang="en-US" sz="1500"/>
              <a:t>Chronological split for training (80%) and testing (20%).</a:t>
            </a:r>
          </a:p>
          <a:p>
            <a:r>
              <a:rPr lang="en-US" sz="1500"/>
              <a:t>Early stopping implemented to prevent overfitting (patience: 50 epochs).</a:t>
            </a:r>
          </a:p>
          <a:p>
            <a:r>
              <a:rPr lang="en-US" sz="1500"/>
              <a:t>Model trained using Adam optimizer and Mean Squared Error (MSE) loss function.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6355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0829C-7170-1CAF-9665-DF4AD414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7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B436D8-EDEF-264E-239B-D9DED539C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369" y="2071316"/>
            <a:ext cx="5035164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900" b="1"/>
              <a:t>Model Performance &amp; Metrics</a:t>
            </a:r>
            <a:endParaRPr lang="en-US" sz="1900"/>
          </a:p>
          <a:p>
            <a:r>
              <a:rPr lang="en-US" sz="1900"/>
              <a:t>Root Mean Squared Error (RMSE): 5.3071</a:t>
            </a:r>
          </a:p>
          <a:p>
            <a:r>
              <a:rPr lang="en-US" sz="1900"/>
              <a:t>Mean Absolute Error (MAE): 4.1859</a:t>
            </a:r>
          </a:p>
          <a:p>
            <a:r>
              <a:rPr lang="en-US" sz="1900"/>
              <a:t>R² Score: 0.9242, showing robust predictive performance.</a:t>
            </a:r>
          </a:p>
          <a:p>
            <a:r>
              <a:rPr lang="en-US" sz="1900"/>
              <a:t>Comparison:</a:t>
            </a:r>
          </a:p>
          <a:p>
            <a:pPr marL="742950" lvl="1"/>
            <a:r>
              <a:rPr lang="en-US" sz="1900"/>
              <a:t>Linear Regression (RMSE=2.7392, R²=0.9802) accurate but less adaptable.</a:t>
            </a:r>
          </a:p>
          <a:p>
            <a:pPr marL="742950" lvl="1"/>
            <a:r>
              <a:rPr lang="en-US" sz="1900"/>
              <a:t>Random Forest performed poorly (negative R²).</a:t>
            </a:r>
          </a:p>
          <a:p>
            <a:r>
              <a:rPr lang="en-US" sz="1900"/>
              <a:t>LSTM demonstrates a good balance between accuracy and adaptability.</a:t>
            </a:r>
          </a:p>
          <a:p>
            <a:endParaRPr lang="en-US" sz="1900"/>
          </a:p>
        </p:txBody>
      </p:sp>
      <p:pic>
        <p:nvPicPr>
          <p:cNvPr id="5" name="Content Placeholder 4" descr="A graph showing the results of a performance&#10;&#10;AI-generated content may be incorrect.">
            <a:extLst>
              <a:ext uri="{FF2B5EF4-FFF2-40B4-BE49-F238E27FC236}">
                <a16:creationId xmlns:a16="http://schemas.microsoft.com/office/drawing/2014/main" id="{C7702900-4AD8-26AE-2295-72F505C826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2" r="28143" b="-2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8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91B2-5129-8DE7-2302-8566105C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57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302" y="4771"/>
                  <a:pt x="2469633" y="12323"/>
                  <a:pt x="2468880" y="18288"/>
                </a:cubicBezTo>
                <a:cubicBezTo>
                  <a:pt x="2229297" y="-14659"/>
                  <a:pt x="2066775" y="30253"/>
                  <a:pt x="1802282" y="18288"/>
                </a:cubicBezTo>
                <a:cubicBezTo>
                  <a:pt x="1537789" y="6323"/>
                  <a:pt x="1379930" y="22266"/>
                  <a:pt x="1209751" y="18288"/>
                </a:cubicBezTo>
                <a:cubicBezTo>
                  <a:pt x="1039572" y="14310"/>
                  <a:pt x="837025" y="12850"/>
                  <a:pt x="641909" y="18288"/>
                </a:cubicBezTo>
                <a:cubicBezTo>
                  <a:pt x="446793" y="23726"/>
                  <a:pt x="170561" y="18472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8266" y="8857"/>
                  <a:pt x="2469384" y="13619"/>
                  <a:pt x="2468880" y="18288"/>
                </a:cubicBezTo>
                <a:cubicBezTo>
                  <a:pt x="2271330" y="36599"/>
                  <a:pt x="2001027" y="31554"/>
                  <a:pt x="1876349" y="18288"/>
                </a:cubicBezTo>
                <a:cubicBezTo>
                  <a:pt x="1751671" y="5022"/>
                  <a:pt x="1364652" y="15063"/>
                  <a:pt x="1209751" y="18288"/>
                </a:cubicBezTo>
                <a:cubicBezTo>
                  <a:pt x="1054850" y="21513"/>
                  <a:pt x="748438" y="20074"/>
                  <a:pt x="617220" y="18288"/>
                </a:cubicBezTo>
                <a:cubicBezTo>
                  <a:pt x="486002" y="16502"/>
                  <a:pt x="237432" y="27200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E22ADF76-BC05-01E8-8B1E-E5E30D83F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4" y="2642616"/>
            <a:ext cx="4051443" cy="3605784"/>
          </a:xfrm>
          <a:prstGeom prst="rect">
            <a:avLst/>
          </a:prstGeom>
        </p:spPr>
      </p:pic>
      <p:pic>
        <p:nvPicPr>
          <p:cNvPr id="5" name="Content Placeholder 4" descr="A graph showing the difference between a window and a window&#10;&#10;AI-generated content may be incorrect.">
            <a:extLst>
              <a:ext uri="{FF2B5EF4-FFF2-40B4-BE49-F238E27FC236}">
                <a16:creationId xmlns:a16="http://schemas.microsoft.com/office/drawing/2014/main" id="{2C615626-3686-5914-6D28-C664BBACA3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2919089"/>
            <a:ext cx="4210812" cy="30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2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B0E37-378E-3713-6B62-08C69C31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 fontScale="90000"/>
          </a:bodyPr>
          <a:lstStyle/>
          <a:p>
            <a:r>
              <a:rPr lang="en-US" sz="4300" b="1">
                <a:latin typeface="Cambria" panose="02040503050406030204" pitchFamily="18" charset="0"/>
                <a:ea typeface="Cambria" panose="02040503050406030204" pitchFamily="18" charset="0"/>
              </a:rPr>
              <a:t>Challenges</a:t>
            </a:r>
            <a:r>
              <a:rPr lang="en-US" sz="4300" b="1"/>
              <a:t> &amp; Practical Implications</a:t>
            </a:r>
            <a:br>
              <a:rPr lang="en-US" sz="4300"/>
            </a:br>
            <a:endParaRPr lang="en-US" sz="43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0C6AAB-9714-426C-AA6C-255DA6DCA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Difficulty during extreme volatility.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 intensity.</a:t>
            </a:r>
          </a:p>
          <a:p>
            <a:pPr marL="457200" lvl="1" indent="0">
              <a:buNone/>
            </a:pPr>
            <a:endParaRPr lang="en-US" sz="1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tuning, deeper networks, additional market indicators.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use for investors in short-term forecasting, with caution during volatile periods.</a:t>
            </a:r>
          </a:p>
          <a:p>
            <a:endParaRPr lang="en-US" sz="1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0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41605D63-AC26-BDD0-16BD-5E775A95E8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916" r="14241" b="117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1D2D-5C91-4342-24A7-C728B6C6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Authors: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5049DAFB-2643-1328-4895-1C9700139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57529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399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8CD9-18F9-34A4-724B-F18DCA7B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Future Recommendations</a:t>
            </a:r>
            <a:br>
              <a:rPr lang="en-US" sz="3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500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5657514-F513-3A4E-FF7B-F2A9F10669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98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5B9A4-F7E5-24DB-E6F2-5452A204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Model Performance – LSTM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BF81-51C1-C038-8725-E807AB9F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Evaluation Metrics:</a:t>
            </a:r>
            <a:r>
              <a:rPr lang="en-US" sz="1900"/>
              <a:t> RMSE: </a:t>
            </a:r>
            <a:r>
              <a:rPr lang="en-US" sz="1900" b="1"/>
              <a:t>0.1804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MAE: </a:t>
            </a:r>
            <a:r>
              <a:rPr lang="en-US" sz="1900" b="1"/>
              <a:t>0.1749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R² Score: </a:t>
            </a:r>
            <a:r>
              <a:rPr lang="en-US" sz="1900" b="1"/>
              <a:t>0.2257</a:t>
            </a:r>
            <a:endParaRPr lang="en-US" sz="1900"/>
          </a:p>
          <a:p>
            <a:pPr>
              <a:buNone/>
            </a:pPr>
            <a:r>
              <a:rPr lang="en-US" sz="1900" b="1"/>
              <a:t>Predicted Next-Day Close Price:</a:t>
            </a:r>
            <a:r>
              <a:rPr lang="en-US" sz="1900"/>
              <a:t> </a:t>
            </a:r>
            <a:r>
              <a:rPr lang="en-US" sz="1900" b="1"/>
              <a:t>$235.54</a:t>
            </a:r>
            <a:r>
              <a:rPr lang="en-US" sz="1900"/>
              <a:t> </a:t>
            </a:r>
            <a:r>
              <a:rPr lang="en-US" sz="1900" b="1"/>
              <a:t>Actual Close Price (Previous Day):</a:t>
            </a:r>
            <a:r>
              <a:rPr lang="en-US" sz="1900"/>
              <a:t> </a:t>
            </a:r>
            <a:r>
              <a:rPr lang="en-US" sz="1900" b="1"/>
              <a:t>$220.84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7601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C44EA-8D5A-9C18-F19B-F5417118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anchor="b">
            <a:normAutofit/>
          </a:bodyPr>
          <a:lstStyle/>
          <a:p>
            <a:r>
              <a:rPr lang="en-US" sz="4000"/>
              <a:t>Back testing Approach/ Backtesting Results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0F00-7806-B4AD-A48C-ACC0C407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706624"/>
            <a:ext cx="5170932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Objective:</a:t>
            </a:r>
            <a:r>
              <a:rPr lang="en-US" sz="1900"/>
              <a:t> Validate model predictions over multiple days </a:t>
            </a:r>
            <a:r>
              <a:rPr lang="en-US" sz="1900" b="1"/>
              <a:t>Process:</a:t>
            </a:r>
            <a:r>
              <a:rPr lang="en-US" sz="1900"/>
              <a:t> Use past </a:t>
            </a:r>
            <a:r>
              <a:rPr lang="en-US" sz="1900" b="1"/>
              <a:t>10 days of data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Predict </a:t>
            </a:r>
            <a:r>
              <a:rPr lang="en-US" sz="1900" b="1"/>
              <a:t>the next day’s close price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Compare with actual values</a:t>
            </a:r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Comparison of Predicted vs Actual Prices</a:t>
            </a:r>
            <a:r>
              <a:rPr lang="en-US" sz="1900"/>
              <a:t> </a:t>
            </a:r>
            <a:r>
              <a:rPr lang="en-US" sz="1900" b="1"/>
              <a:t>Observations:</a:t>
            </a:r>
            <a:r>
              <a:rPr lang="en-US" sz="1900"/>
              <a:t> Model struggles with sudden market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Performs better in stable trends</a:t>
            </a:r>
          </a:p>
          <a:p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11A6-0A4F-BF4F-6C37-727D979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65" r="8745" b="-3"/>
          <a:stretch/>
        </p:blipFill>
        <p:spPr>
          <a:xfrm>
            <a:off x="5897880" y="810411"/>
            <a:ext cx="3010662" cy="2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D87DD-8FD1-95EF-72F8-325649CD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Challenges &amp; Limitations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5846-50CD-7714-808B-FD03C41C4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Data Limitations:</a:t>
            </a:r>
            <a:r>
              <a:rPr lang="en-US" sz="1900"/>
              <a:t> Dependent on historical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Sensitive to market volatility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Model Accuracy Issues:</a:t>
            </a:r>
            <a:r>
              <a:rPr lang="en-US" sz="1900"/>
              <a:t> Random Forest less effective for stock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LSTM requires more 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Potential Improvements:</a:t>
            </a:r>
            <a:r>
              <a:rPr lang="en-US" sz="1900"/>
              <a:t> Hyperparameter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Incorporating news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0459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08CED-988C-691B-54A0-7288A2C7D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944690"/>
            <a:ext cx="8178799" cy="49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53DD-73AA-FB37-7996-7DBB2A9E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/>
              <a:t>Conclusion &amp; Future Work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EE9885D-1E98-2A2C-6FFA-21472C8C2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466537"/>
              </p:ext>
            </p:extLst>
          </p:nvPr>
        </p:nvGraphicFramePr>
        <p:xfrm>
          <a:off x="836676" y="2269730"/>
          <a:ext cx="7626096" cy="3993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291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89984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47899-E8AE-DC1B-9163-DCCF5B69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32"/>
            <a:ext cx="456128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6D25806-CECF-FB71-3FED-0F391744B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190" y="283464"/>
            <a:ext cx="2904040" cy="2904040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106" y="4252192"/>
            <a:ext cx="3042412" cy="18288"/>
          </a:xfrm>
          <a:custGeom>
            <a:avLst/>
            <a:gdLst>
              <a:gd name="connsiteX0" fmla="*/ 0 w 3042412"/>
              <a:gd name="connsiteY0" fmla="*/ 0 h 18288"/>
              <a:gd name="connsiteX1" fmla="*/ 608482 w 3042412"/>
              <a:gd name="connsiteY1" fmla="*/ 0 h 18288"/>
              <a:gd name="connsiteX2" fmla="*/ 1216965 w 3042412"/>
              <a:gd name="connsiteY2" fmla="*/ 0 h 18288"/>
              <a:gd name="connsiteX3" fmla="*/ 1825447 w 3042412"/>
              <a:gd name="connsiteY3" fmla="*/ 0 h 18288"/>
              <a:gd name="connsiteX4" fmla="*/ 2373081 w 3042412"/>
              <a:gd name="connsiteY4" fmla="*/ 0 h 18288"/>
              <a:gd name="connsiteX5" fmla="*/ 3042412 w 3042412"/>
              <a:gd name="connsiteY5" fmla="*/ 0 h 18288"/>
              <a:gd name="connsiteX6" fmla="*/ 3042412 w 3042412"/>
              <a:gd name="connsiteY6" fmla="*/ 18288 h 18288"/>
              <a:gd name="connsiteX7" fmla="*/ 2494778 w 3042412"/>
              <a:gd name="connsiteY7" fmla="*/ 18288 h 18288"/>
              <a:gd name="connsiteX8" fmla="*/ 1977568 w 3042412"/>
              <a:gd name="connsiteY8" fmla="*/ 18288 h 18288"/>
              <a:gd name="connsiteX9" fmla="*/ 1369085 w 3042412"/>
              <a:gd name="connsiteY9" fmla="*/ 18288 h 18288"/>
              <a:gd name="connsiteX10" fmla="*/ 821451 w 3042412"/>
              <a:gd name="connsiteY10" fmla="*/ 18288 h 18288"/>
              <a:gd name="connsiteX11" fmla="*/ 0 w 3042412"/>
              <a:gd name="connsiteY11" fmla="*/ 18288 h 18288"/>
              <a:gd name="connsiteX12" fmla="*/ 0 w 304241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2412" h="18288" fill="none" extrusionOk="0">
                <a:moveTo>
                  <a:pt x="0" y="0"/>
                </a:moveTo>
                <a:cubicBezTo>
                  <a:pt x="247021" y="406"/>
                  <a:pt x="311375" y="-28103"/>
                  <a:pt x="608482" y="0"/>
                </a:cubicBezTo>
                <a:cubicBezTo>
                  <a:pt x="905589" y="28103"/>
                  <a:pt x="941513" y="26984"/>
                  <a:pt x="1216965" y="0"/>
                </a:cubicBezTo>
                <a:cubicBezTo>
                  <a:pt x="1492417" y="-26984"/>
                  <a:pt x="1661512" y="20769"/>
                  <a:pt x="1825447" y="0"/>
                </a:cubicBezTo>
                <a:cubicBezTo>
                  <a:pt x="1989382" y="-20769"/>
                  <a:pt x="2140981" y="8352"/>
                  <a:pt x="2373081" y="0"/>
                </a:cubicBezTo>
                <a:cubicBezTo>
                  <a:pt x="2605181" y="-8352"/>
                  <a:pt x="2830372" y="-14633"/>
                  <a:pt x="3042412" y="0"/>
                </a:cubicBezTo>
                <a:cubicBezTo>
                  <a:pt x="3042854" y="4516"/>
                  <a:pt x="3041585" y="12266"/>
                  <a:pt x="3042412" y="18288"/>
                </a:cubicBezTo>
                <a:cubicBezTo>
                  <a:pt x="2922119" y="39475"/>
                  <a:pt x="2679586" y="-798"/>
                  <a:pt x="2494778" y="18288"/>
                </a:cubicBezTo>
                <a:cubicBezTo>
                  <a:pt x="2309970" y="37374"/>
                  <a:pt x="2104493" y="36554"/>
                  <a:pt x="1977568" y="18288"/>
                </a:cubicBezTo>
                <a:cubicBezTo>
                  <a:pt x="1850643" y="23"/>
                  <a:pt x="1545734" y="34278"/>
                  <a:pt x="1369085" y="18288"/>
                </a:cubicBezTo>
                <a:cubicBezTo>
                  <a:pt x="1192436" y="2298"/>
                  <a:pt x="1048764" y="-2260"/>
                  <a:pt x="821451" y="18288"/>
                </a:cubicBezTo>
                <a:cubicBezTo>
                  <a:pt x="594138" y="38836"/>
                  <a:pt x="213550" y="54130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042412" h="18288" stroke="0" extrusionOk="0">
                <a:moveTo>
                  <a:pt x="0" y="0"/>
                </a:moveTo>
                <a:cubicBezTo>
                  <a:pt x="254249" y="43"/>
                  <a:pt x="299528" y="-14916"/>
                  <a:pt x="547634" y="0"/>
                </a:cubicBezTo>
                <a:cubicBezTo>
                  <a:pt x="795740" y="14916"/>
                  <a:pt x="855495" y="-10692"/>
                  <a:pt x="1064844" y="0"/>
                </a:cubicBezTo>
                <a:cubicBezTo>
                  <a:pt x="1274193" y="10692"/>
                  <a:pt x="1405125" y="19931"/>
                  <a:pt x="1612478" y="0"/>
                </a:cubicBezTo>
                <a:cubicBezTo>
                  <a:pt x="1819831" y="-19931"/>
                  <a:pt x="1987615" y="-25056"/>
                  <a:pt x="2220961" y="0"/>
                </a:cubicBezTo>
                <a:cubicBezTo>
                  <a:pt x="2454307" y="25056"/>
                  <a:pt x="2867952" y="-30598"/>
                  <a:pt x="3042412" y="0"/>
                </a:cubicBezTo>
                <a:cubicBezTo>
                  <a:pt x="3042989" y="4624"/>
                  <a:pt x="3043231" y="11191"/>
                  <a:pt x="3042412" y="18288"/>
                </a:cubicBezTo>
                <a:cubicBezTo>
                  <a:pt x="2909174" y="44498"/>
                  <a:pt x="2715419" y="-8999"/>
                  <a:pt x="2433930" y="18288"/>
                </a:cubicBezTo>
                <a:cubicBezTo>
                  <a:pt x="2152441" y="45575"/>
                  <a:pt x="1986593" y="28277"/>
                  <a:pt x="1764599" y="18288"/>
                </a:cubicBezTo>
                <a:cubicBezTo>
                  <a:pt x="1542605" y="8299"/>
                  <a:pt x="1467397" y="18704"/>
                  <a:pt x="1247389" y="18288"/>
                </a:cubicBezTo>
                <a:cubicBezTo>
                  <a:pt x="1027381" y="17873"/>
                  <a:pt x="870240" y="28275"/>
                  <a:pt x="578058" y="18288"/>
                </a:cubicBezTo>
                <a:cubicBezTo>
                  <a:pt x="285876" y="8301"/>
                  <a:pt x="157187" y="20360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3600"/>
              <a:t>Background, Motivation, and Significance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300"/>
              <a:t>This project refines stock prediction by adding advanced feature engineering (Bollinger bands, lagged features) and a sliding window for LSTM to improve performance over a simple nextday model.</a:t>
            </a:r>
          </a:p>
          <a:p>
            <a:r>
              <a:rPr lang="en-US" sz="1300"/>
              <a:t>Objective: Leverage machine learning (Linear Regression, Random Forest) and deep learning (LSTM) to predict Apple stock prices.</a:t>
            </a:r>
          </a:p>
          <a:p>
            <a:r>
              <a:rPr lang="en-US" sz="1300"/>
              <a:t>Key Challenge: Stock market volatility and complexity of price movements.</a:t>
            </a:r>
          </a:p>
          <a:p>
            <a:endParaRPr lang="en-US" sz="1300"/>
          </a:p>
        </p:txBody>
      </p:sp>
      <p:pic>
        <p:nvPicPr>
          <p:cNvPr id="14" name="Picture 13" descr="Financial graphs on a dark display">
            <a:extLst>
              <a:ext uri="{FF2B5EF4-FFF2-40B4-BE49-F238E27FC236}">
                <a16:creationId xmlns:a16="http://schemas.microsoft.com/office/drawing/2014/main" id="{A34C2D16-61CE-39EE-777C-C4168A0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87" r="2939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Research Questions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900"/>
              <a:t>1. Does adding lagged features (past 5 days) and Bollinger Bands improve model accuracy?</a:t>
            </a:r>
          </a:p>
          <a:p>
            <a:r>
              <a:rPr lang="en-US" sz="1900"/>
              <a:t>2. Which model—Linear Regression, Random Forest, or LSTM—performs best?</a:t>
            </a:r>
          </a:p>
          <a:p>
            <a:r>
              <a:rPr lang="en-US" sz="1900"/>
              <a:t>3. How does a sliding window approach benefit LSTM for timeseries data?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069A002C-E9BF-789E-4748-EC078CA8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11" r="40174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3BBA0-20AA-6026-9671-07505A38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Dataset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9D69-BAE9-8B45-DD9F-2794074B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600"/>
              <a:t>Dataset: Apple Stock Prices (AAPL)</a:t>
            </a:r>
          </a:p>
          <a:p>
            <a:r>
              <a:rPr lang="en-US" sz="1600"/>
              <a:t>Source: Historical stock market data(Yahoo Website)</a:t>
            </a:r>
          </a:p>
          <a:p>
            <a:r>
              <a:rPr lang="en-US" sz="1600"/>
              <a:t>Number of Entries: 3,524</a:t>
            </a:r>
          </a:p>
          <a:p>
            <a:r>
              <a:rPr lang="en-US" sz="1600"/>
              <a:t>Key Variables: Date, Open, High, Low, Close, Volume</a:t>
            </a:r>
          </a:p>
          <a:p>
            <a:r>
              <a:rPr lang="en-US" sz="1600"/>
              <a:t>Target Variable: Next day's closing price</a:t>
            </a:r>
          </a:p>
          <a:p>
            <a:r>
              <a:rPr lang="en-US" sz="1600"/>
              <a:t>Missing values handled using forwardfilling.</a:t>
            </a:r>
          </a:p>
          <a:p>
            <a:endParaRPr lang="en-US" sz="1600"/>
          </a:p>
        </p:txBody>
      </p:sp>
      <p:pic>
        <p:nvPicPr>
          <p:cNvPr id="14" name="Picture 13" descr="Multi-colored graphs and numbers">
            <a:extLst>
              <a:ext uri="{FF2B5EF4-FFF2-40B4-BE49-F238E27FC236}">
                <a16:creationId xmlns:a16="http://schemas.microsoft.com/office/drawing/2014/main" id="{33EA4391-5FFC-6DAF-4891-F9C8C40A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5" r="34630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882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300"/>
              <a:t>Loading and Cleaning the Data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900" dirty="0"/>
              <a:t>Data preprocessing steps:</a:t>
            </a:r>
          </a:p>
          <a:p>
            <a:r>
              <a:rPr lang="en-US" sz="1900" dirty="0"/>
              <a:t> Renamed columns for consistency</a:t>
            </a:r>
          </a:p>
          <a:p>
            <a:r>
              <a:rPr lang="en-US" sz="1900" dirty="0"/>
              <a:t> Converted date to datetime format</a:t>
            </a:r>
          </a:p>
          <a:p>
            <a:r>
              <a:rPr lang="en-US" sz="1900" dirty="0"/>
              <a:t> Handled missing values using </a:t>
            </a:r>
            <a:r>
              <a:rPr lang="en-US" sz="1900"/>
              <a:t>forwardfilling</a:t>
            </a:r>
            <a:endParaRPr lang="en-US" sz="1900" dirty="0"/>
          </a:p>
          <a:p>
            <a:r>
              <a:rPr lang="en-US" sz="1900" dirty="0"/>
              <a:t> Sorted data by date</a:t>
            </a:r>
          </a:p>
        </p:txBody>
      </p:sp>
      <p:pic>
        <p:nvPicPr>
          <p:cNvPr id="14" name="Picture 13" descr="Different colored organizers">
            <a:extLst>
              <a:ext uri="{FF2B5EF4-FFF2-40B4-BE49-F238E27FC236}">
                <a16:creationId xmlns:a16="http://schemas.microsoft.com/office/drawing/2014/main" id="{D7486394-E695-7A22-44DD-22795A2A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97" r="27191" b="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346A4-CFCB-E5B2-BB78-66DE24AA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Handling Null Values and Outliers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654E-67F5-AC90-B139-1E35D520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/>
              <a:t>• NULL VALUES : Missing data points that can affect analysis and predictions.</a:t>
            </a:r>
          </a:p>
          <a:p>
            <a:pPr marL="0" indent="0">
              <a:buNone/>
            </a:pPr>
            <a:r>
              <a:rPr lang="en-US" sz="1900"/>
              <a:t>   • Solution: Forward filling (fills missing values with the last available data).</a:t>
            </a:r>
          </a:p>
          <a:p>
            <a:pPr marL="0" indent="0">
              <a:buNone/>
            </a:pPr>
            <a:r>
              <a:rPr lang="en-US" sz="1900"/>
              <a:t>   • Alternatives: Interpolation, Mean/Median 	imputation.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• OUTLIERS: Extreme values that distort trends and model accuracy.</a:t>
            </a:r>
          </a:p>
          <a:p>
            <a:pPr marL="0" indent="0">
              <a:buNone/>
            </a:pPr>
            <a:r>
              <a:rPr lang="en-US" sz="1900"/>
              <a:t>   • Detection: Box Plot, Z-score, IQR.</a:t>
            </a:r>
          </a:p>
          <a:p>
            <a:pPr marL="0" indent="0">
              <a:buNone/>
            </a:pPr>
            <a:r>
              <a:rPr lang="en-US" sz="1900"/>
              <a:t>   • Handling: Capping extreme values, Log transformation.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67426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4CCA8-F1DA-A92A-B6FC-4BA9E1C4D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291482"/>
            <a:ext cx="5410962" cy="4247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Trading Volume Over Time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74811-67D1-8DF3-083F-D2A1A9C09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2163999"/>
            <a:ext cx="5410962" cy="25025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971</TotalTime>
  <Words>897</Words>
  <Application>Microsoft Macintosh PowerPoint</Application>
  <PresentationFormat>On-screen Show (4:3)</PresentationFormat>
  <Paragraphs>132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</vt:lpstr>
      <vt:lpstr>Wingdings</vt:lpstr>
      <vt:lpstr>Office 2013 - 2022 Theme</vt:lpstr>
      <vt:lpstr>Predicting Stock Price Trends Using Historical Data (AAPL)</vt:lpstr>
      <vt:lpstr>Authors:</vt:lpstr>
      <vt:lpstr>Background, Motivation, and Significance</vt:lpstr>
      <vt:lpstr>Research Questions</vt:lpstr>
      <vt:lpstr>Dataset Overview</vt:lpstr>
      <vt:lpstr>Loading and Cleaning the Data</vt:lpstr>
      <vt:lpstr>Handling Null Values and Outliers</vt:lpstr>
      <vt:lpstr>Exploratory Data Analysis</vt:lpstr>
      <vt:lpstr>Trading Volume Over Time</vt:lpstr>
      <vt:lpstr>Feature Correlation</vt:lpstr>
      <vt:lpstr>Advanced Feature Engineering</vt:lpstr>
      <vt:lpstr>Train/Test Split and Scaling</vt:lpstr>
      <vt:lpstr>Modeling Approaches</vt:lpstr>
      <vt:lpstr>Linear Regression &amp; Random Forest Tuning</vt:lpstr>
      <vt:lpstr>LSTM with Sliding Window</vt:lpstr>
      <vt:lpstr>PowerPoint Presentation</vt:lpstr>
      <vt:lpstr>PowerPoint Presentation</vt:lpstr>
      <vt:lpstr>PowerPoint Presentation</vt:lpstr>
      <vt:lpstr>Challenges &amp; Practical Implications </vt:lpstr>
      <vt:lpstr>Conclusion &amp; Future Recommendations </vt:lpstr>
      <vt:lpstr>Model Performance – LSTM</vt:lpstr>
      <vt:lpstr>Back testing Approach/ Backtesting Results</vt:lpstr>
      <vt:lpstr>Challenges &amp; Limitations</vt:lpstr>
      <vt:lpstr>PowerPoint Presentation</vt:lpstr>
      <vt:lpstr>Conclusion &amp; 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Stock Price Trends Using Historical Data (AAPL)</dc:title>
  <dc:subject/>
  <dc:creator/>
  <cp:keywords/>
  <dc:description>generated using python-pptx</dc:description>
  <cp:lastModifiedBy>Souram, Sai Nithin Krishna</cp:lastModifiedBy>
  <cp:revision>10</cp:revision>
  <dcterms:created xsi:type="dcterms:W3CDTF">2013-01-27T09:14:16Z</dcterms:created>
  <dcterms:modified xsi:type="dcterms:W3CDTF">2025-03-13T22:20:04Z</dcterms:modified>
  <cp:category/>
</cp:coreProperties>
</file>